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55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6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60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9"/>
  </p:notesMasterIdLst>
  <p:sldIdLst>
    <p:sldId id="326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323" r:id="rId24"/>
    <p:sldId id="279" r:id="rId25"/>
    <p:sldId id="280" r:id="rId26"/>
    <p:sldId id="281" r:id="rId27"/>
    <p:sldId id="282" r:id="rId28"/>
    <p:sldId id="283" r:id="rId29"/>
    <p:sldId id="284" r:id="rId30"/>
    <p:sldId id="286" r:id="rId31"/>
    <p:sldId id="287" r:id="rId32"/>
    <p:sldId id="288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9" r:id="rId51"/>
    <p:sldId id="307" r:id="rId52"/>
    <p:sldId id="310" r:id="rId53"/>
    <p:sldId id="327" r:id="rId54"/>
    <p:sldId id="311" r:id="rId55"/>
    <p:sldId id="312" r:id="rId56"/>
    <p:sldId id="313" r:id="rId57"/>
    <p:sldId id="314" r:id="rId58"/>
    <p:sldId id="315" r:id="rId59"/>
    <p:sldId id="329" r:id="rId60"/>
    <p:sldId id="330" r:id="rId61"/>
    <p:sldId id="316" r:id="rId62"/>
    <p:sldId id="317" r:id="rId63"/>
    <p:sldId id="318" r:id="rId64"/>
    <p:sldId id="319" r:id="rId65"/>
    <p:sldId id="320" r:id="rId66"/>
    <p:sldId id="321" r:id="rId67"/>
    <p:sldId id="322" r:id="rId68"/>
  </p:sldIdLst>
  <p:sldSz cx="9144000" cy="6858000" type="screen4x3"/>
  <p:notesSz cx="6797675" cy="98742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8" autoAdjust="0"/>
  </p:normalViewPr>
  <p:slideViewPr>
    <p:cSldViewPr>
      <p:cViewPr varScale="1">
        <p:scale>
          <a:sx n="94" d="100"/>
          <a:sy n="94" d="100"/>
        </p:scale>
        <p:origin x="-39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044"/>
    </p:cViewPr>
  </p:outlineViewPr>
  <p:notesTextViewPr>
    <p:cViewPr>
      <p:scale>
        <a:sx n="400" d="100"/>
        <a:sy n="4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AA2EF8-3236-4DEF-84A4-C62E365D2A18}" type="datetimeFigureOut">
              <a:rPr lang="en-ZA" smtClean="0"/>
              <a:pPr/>
              <a:t>2012/08/16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741363"/>
            <a:ext cx="493395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690269"/>
            <a:ext cx="5438140" cy="44434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7EEAEA-248D-4521-A5DA-2B574A4B3C6F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13375252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EEAEA-248D-4521-A5DA-2B574A4B3C6F}" type="slidenum">
              <a:rPr lang="en-ZA" smtClean="0"/>
              <a:pPr/>
              <a:t>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3078514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EEAEA-248D-4521-A5DA-2B574A4B3C6F}" type="slidenum">
              <a:rPr lang="en-ZA" smtClean="0"/>
              <a:pPr/>
              <a:t>11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3078514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EEAEA-248D-4521-A5DA-2B574A4B3C6F}" type="slidenum">
              <a:rPr lang="en-ZA" smtClean="0"/>
              <a:pPr/>
              <a:t>12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3078514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EEAEA-248D-4521-A5DA-2B574A4B3C6F}" type="slidenum">
              <a:rPr lang="en-ZA" smtClean="0"/>
              <a:pPr/>
              <a:t>13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3078514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EEAEA-248D-4521-A5DA-2B574A4B3C6F}" type="slidenum">
              <a:rPr lang="en-ZA" smtClean="0"/>
              <a:pPr/>
              <a:t>14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3078514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EEAEA-248D-4521-A5DA-2B574A4B3C6F}" type="slidenum">
              <a:rPr lang="en-ZA" smtClean="0"/>
              <a:pPr/>
              <a:t>15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3078514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EEAEA-248D-4521-A5DA-2B574A4B3C6F}" type="slidenum">
              <a:rPr lang="en-ZA" smtClean="0"/>
              <a:pPr/>
              <a:t>16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3078514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EEAEA-248D-4521-A5DA-2B574A4B3C6F}" type="slidenum">
              <a:rPr lang="en-ZA" smtClean="0"/>
              <a:pPr/>
              <a:t>17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3078514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EEAEA-248D-4521-A5DA-2B574A4B3C6F}" type="slidenum">
              <a:rPr lang="en-ZA" smtClean="0"/>
              <a:pPr/>
              <a:t>18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3078514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EEAEA-248D-4521-A5DA-2B574A4B3C6F}" type="slidenum">
              <a:rPr lang="en-ZA" smtClean="0"/>
              <a:pPr/>
              <a:t>19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3078514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EEAEA-248D-4521-A5DA-2B574A4B3C6F}" type="slidenum">
              <a:rPr lang="en-ZA" smtClean="0"/>
              <a:pPr/>
              <a:t>20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3078514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EEAEA-248D-4521-A5DA-2B574A4B3C6F}" type="slidenum">
              <a:rPr lang="en-ZA" smtClean="0"/>
              <a:pPr/>
              <a:t>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3078514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EEAEA-248D-4521-A5DA-2B574A4B3C6F}" type="slidenum">
              <a:rPr lang="en-ZA" smtClean="0"/>
              <a:pPr/>
              <a:t>21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3078514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EEAEA-248D-4521-A5DA-2B574A4B3C6F}" type="slidenum">
              <a:rPr lang="en-ZA" smtClean="0"/>
              <a:pPr/>
              <a:t>22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3078514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EEAEA-248D-4521-A5DA-2B574A4B3C6F}" type="slidenum">
              <a:rPr lang="en-ZA" smtClean="0"/>
              <a:pPr/>
              <a:t>23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3078514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EEAEA-248D-4521-A5DA-2B574A4B3C6F}" type="slidenum">
              <a:rPr lang="en-ZA" smtClean="0"/>
              <a:pPr/>
              <a:t>24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3078514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EEAEA-248D-4521-A5DA-2B574A4B3C6F}" type="slidenum">
              <a:rPr lang="en-ZA" smtClean="0"/>
              <a:pPr/>
              <a:t>25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3078514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EEAEA-248D-4521-A5DA-2B574A4B3C6F}" type="slidenum">
              <a:rPr lang="en-ZA" smtClean="0"/>
              <a:pPr/>
              <a:t>26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3078514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EEAEA-248D-4521-A5DA-2B574A4B3C6F}" type="slidenum">
              <a:rPr lang="en-ZA" smtClean="0"/>
              <a:pPr/>
              <a:t>27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3078514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EEAEA-248D-4521-A5DA-2B574A4B3C6F}" type="slidenum">
              <a:rPr lang="en-ZA" smtClean="0"/>
              <a:pPr/>
              <a:t>28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30785145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EEAEA-248D-4521-A5DA-2B574A4B3C6F}" type="slidenum">
              <a:rPr lang="en-ZA" smtClean="0"/>
              <a:pPr/>
              <a:t>29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3078514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EEAEA-248D-4521-A5DA-2B574A4B3C6F}" type="slidenum">
              <a:rPr lang="en-ZA" smtClean="0"/>
              <a:pPr/>
              <a:t>30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3078514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EEAEA-248D-4521-A5DA-2B574A4B3C6F}" type="slidenum">
              <a:rPr lang="en-ZA" smtClean="0"/>
              <a:pPr/>
              <a:t>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30785145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EEAEA-248D-4521-A5DA-2B574A4B3C6F}" type="slidenum">
              <a:rPr lang="en-ZA" smtClean="0"/>
              <a:pPr/>
              <a:t>31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30785145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EEAEA-248D-4521-A5DA-2B574A4B3C6F}" type="slidenum">
              <a:rPr lang="en-ZA" smtClean="0"/>
              <a:pPr/>
              <a:t>32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30785145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EEAEA-248D-4521-A5DA-2B574A4B3C6F}" type="slidenum">
              <a:rPr lang="en-ZA" smtClean="0"/>
              <a:pPr/>
              <a:t>33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30785145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EEAEA-248D-4521-A5DA-2B574A4B3C6F}" type="slidenum">
              <a:rPr lang="en-ZA" smtClean="0"/>
              <a:pPr/>
              <a:t>34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30785145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EEAEA-248D-4521-A5DA-2B574A4B3C6F}" type="slidenum">
              <a:rPr lang="en-ZA" smtClean="0"/>
              <a:pPr/>
              <a:t>35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30785145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EEAEA-248D-4521-A5DA-2B574A4B3C6F}" type="slidenum">
              <a:rPr lang="en-ZA" smtClean="0"/>
              <a:pPr/>
              <a:t>36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30785145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EEAEA-248D-4521-A5DA-2B574A4B3C6F}" type="slidenum">
              <a:rPr lang="en-ZA" smtClean="0"/>
              <a:pPr/>
              <a:t>37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30785145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EEAEA-248D-4521-A5DA-2B574A4B3C6F}" type="slidenum">
              <a:rPr lang="en-ZA" smtClean="0"/>
              <a:pPr/>
              <a:t>38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30785145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EEAEA-248D-4521-A5DA-2B574A4B3C6F}" type="slidenum">
              <a:rPr lang="en-ZA" smtClean="0"/>
              <a:pPr/>
              <a:t>39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30785145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EEAEA-248D-4521-A5DA-2B574A4B3C6F}" type="slidenum">
              <a:rPr lang="en-ZA" smtClean="0"/>
              <a:pPr/>
              <a:t>40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3078514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EEAEA-248D-4521-A5DA-2B574A4B3C6F}" type="slidenum">
              <a:rPr lang="en-ZA" smtClean="0"/>
              <a:pPr/>
              <a:t>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30785145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EEAEA-248D-4521-A5DA-2B574A4B3C6F}" type="slidenum">
              <a:rPr lang="en-ZA" smtClean="0"/>
              <a:pPr/>
              <a:t>41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30785145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EEAEA-248D-4521-A5DA-2B574A4B3C6F}" type="slidenum">
              <a:rPr lang="en-ZA" smtClean="0"/>
              <a:pPr/>
              <a:t>42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30785145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EEAEA-248D-4521-A5DA-2B574A4B3C6F}" type="slidenum">
              <a:rPr lang="en-ZA" smtClean="0"/>
              <a:pPr/>
              <a:t>43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30785145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EEAEA-248D-4521-A5DA-2B574A4B3C6F}" type="slidenum">
              <a:rPr lang="en-ZA" smtClean="0"/>
              <a:pPr/>
              <a:t>44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30785145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EEAEA-248D-4521-A5DA-2B574A4B3C6F}" type="slidenum">
              <a:rPr lang="en-ZA" smtClean="0"/>
              <a:pPr/>
              <a:t>45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30785145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EEAEA-248D-4521-A5DA-2B574A4B3C6F}" type="slidenum">
              <a:rPr lang="en-ZA" smtClean="0"/>
              <a:pPr/>
              <a:t>46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30785145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EEAEA-248D-4521-A5DA-2B574A4B3C6F}" type="slidenum">
              <a:rPr lang="en-ZA" smtClean="0"/>
              <a:pPr/>
              <a:t>47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30785145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EEAEA-248D-4521-A5DA-2B574A4B3C6F}" type="slidenum">
              <a:rPr lang="en-ZA" smtClean="0"/>
              <a:pPr/>
              <a:t>48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30785145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EEAEA-248D-4521-A5DA-2B574A4B3C6F}" type="slidenum">
              <a:rPr lang="en-ZA" smtClean="0"/>
              <a:pPr/>
              <a:t>49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30785145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EEAEA-248D-4521-A5DA-2B574A4B3C6F}" type="slidenum">
              <a:rPr lang="en-ZA" smtClean="0"/>
              <a:pPr/>
              <a:t>50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3078514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EEAEA-248D-4521-A5DA-2B574A4B3C6F}" type="slidenum">
              <a:rPr lang="en-ZA" smtClean="0"/>
              <a:pPr/>
              <a:t>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30785145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EEAEA-248D-4521-A5DA-2B574A4B3C6F}" type="slidenum">
              <a:rPr lang="en-ZA" smtClean="0"/>
              <a:pPr/>
              <a:t>51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30785145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EEAEA-248D-4521-A5DA-2B574A4B3C6F}" type="slidenum">
              <a:rPr lang="en-ZA" smtClean="0"/>
              <a:pPr/>
              <a:t>52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30785145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EEAEA-248D-4521-A5DA-2B574A4B3C6F}" type="slidenum">
              <a:rPr lang="en-ZA" smtClean="0"/>
              <a:pPr/>
              <a:t>54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30785145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EEAEA-248D-4521-A5DA-2B574A4B3C6F}" type="slidenum">
              <a:rPr lang="en-ZA" smtClean="0"/>
              <a:pPr/>
              <a:t>55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30785145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EEAEA-248D-4521-A5DA-2B574A4B3C6F}" type="slidenum">
              <a:rPr lang="en-ZA" smtClean="0"/>
              <a:pPr/>
              <a:t>56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30785145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EEAEA-248D-4521-A5DA-2B574A4B3C6F}" type="slidenum">
              <a:rPr lang="en-ZA" smtClean="0"/>
              <a:pPr/>
              <a:t>57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30785145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EEAEA-248D-4521-A5DA-2B574A4B3C6F}" type="slidenum">
              <a:rPr lang="en-ZA" smtClean="0"/>
              <a:pPr/>
              <a:t>58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30785145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EEAEA-248D-4521-A5DA-2B574A4B3C6F}" type="slidenum">
              <a:rPr lang="en-ZA" smtClean="0"/>
              <a:pPr/>
              <a:t>61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30785145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EEAEA-248D-4521-A5DA-2B574A4B3C6F}" type="slidenum">
              <a:rPr lang="en-ZA" smtClean="0"/>
              <a:pPr/>
              <a:t>62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30785145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EEAEA-248D-4521-A5DA-2B574A4B3C6F}" type="slidenum">
              <a:rPr lang="en-ZA" smtClean="0"/>
              <a:pPr/>
              <a:t>63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3078514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EEAEA-248D-4521-A5DA-2B574A4B3C6F}" type="slidenum">
              <a:rPr lang="en-ZA" smtClean="0"/>
              <a:pPr/>
              <a:t>7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30785145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EEAEA-248D-4521-A5DA-2B574A4B3C6F}" type="slidenum">
              <a:rPr lang="en-ZA" smtClean="0"/>
              <a:pPr/>
              <a:t>64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30785145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EEAEA-248D-4521-A5DA-2B574A4B3C6F}" type="slidenum">
              <a:rPr lang="en-ZA" smtClean="0"/>
              <a:pPr/>
              <a:t>65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30785145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EEAEA-248D-4521-A5DA-2B574A4B3C6F}" type="slidenum">
              <a:rPr lang="en-ZA" smtClean="0"/>
              <a:pPr/>
              <a:t>66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30785145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EEAEA-248D-4521-A5DA-2B574A4B3C6F}" type="slidenum">
              <a:rPr lang="en-ZA" smtClean="0"/>
              <a:pPr/>
              <a:t>67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3078514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EEAEA-248D-4521-A5DA-2B574A4B3C6F}" type="slidenum">
              <a:rPr lang="en-ZA" smtClean="0"/>
              <a:pPr/>
              <a:t>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3078514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EEAEA-248D-4521-A5DA-2B574A4B3C6F}" type="slidenum">
              <a:rPr lang="en-ZA" smtClean="0"/>
              <a:pPr/>
              <a:t>9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3078514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EEAEA-248D-4521-A5DA-2B574A4B3C6F}" type="slidenum">
              <a:rPr lang="en-ZA" smtClean="0"/>
              <a:pPr/>
              <a:t>10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307851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1D0DB-104B-4EDB-9B34-02A240FC5B95}" type="datetimeFigureOut">
              <a:rPr lang="en-ZA" smtClean="0"/>
              <a:pPr/>
              <a:t>2012/08/16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57708-F026-4165-9EA3-CC22A3DA33B3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803043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1D0DB-104B-4EDB-9B34-02A240FC5B95}" type="datetimeFigureOut">
              <a:rPr lang="en-ZA" smtClean="0"/>
              <a:pPr/>
              <a:t>2012/08/16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57708-F026-4165-9EA3-CC22A3DA33B3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2908433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1D0DB-104B-4EDB-9B34-02A240FC5B95}" type="datetimeFigureOut">
              <a:rPr lang="en-ZA" smtClean="0"/>
              <a:pPr/>
              <a:t>2012/08/16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57708-F026-4165-9EA3-CC22A3DA33B3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3909629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1D0DB-104B-4EDB-9B34-02A240FC5B95}" type="datetimeFigureOut">
              <a:rPr lang="en-ZA" smtClean="0"/>
              <a:pPr/>
              <a:t>2012/08/16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57708-F026-4165-9EA3-CC22A3DA33B3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1423416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1D0DB-104B-4EDB-9B34-02A240FC5B95}" type="datetimeFigureOut">
              <a:rPr lang="en-ZA" smtClean="0"/>
              <a:pPr/>
              <a:t>2012/08/16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57708-F026-4165-9EA3-CC22A3DA33B3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3652029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1D0DB-104B-4EDB-9B34-02A240FC5B95}" type="datetimeFigureOut">
              <a:rPr lang="en-ZA" smtClean="0"/>
              <a:pPr/>
              <a:t>2012/08/16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57708-F026-4165-9EA3-CC22A3DA33B3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1955563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1D0DB-104B-4EDB-9B34-02A240FC5B95}" type="datetimeFigureOut">
              <a:rPr lang="en-ZA" smtClean="0"/>
              <a:pPr/>
              <a:t>2012/08/16</a:t>
            </a:fld>
            <a:endParaRPr lang="en-Z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57708-F026-4165-9EA3-CC22A3DA33B3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2260369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1D0DB-104B-4EDB-9B34-02A240FC5B95}" type="datetimeFigureOut">
              <a:rPr lang="en-ZA" smtClean="0"/>
              <a:pPr/>
              <a:t>2012/08/16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57708-F026-4165-9EA3-CC22A3DA33B3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1329632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1D0DB-104B-4EDB-9B34-02A240FC5B95}" type="datetimeFigureOut">
              <a:rPr lang="en-ZA" smtClean="0"/>
              <a:pPr/>
              <a:t>2012/08/16</a:t>
            </a:fld>
            <a:endParaRPr lang="en-Z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57708-F026-4165-9EA3-CC22A3DA33B3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3194842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1D0DB-104B-4EDB-9B34-02A240FC5B95}" type="datetimeFigureOut">
              <a:rPr lang="en-ZA" smtClean="0"/>
              <a:pPr/>
              <a:t>2012/08/16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57708-F026-4165-9EA3-CC22A3DA33B3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466643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1D0DB-104B-4EDB-9B34-02A240FC5B95}" type="datetimeFigureOut">
              <a:rPr lang="en-ZA" smtClean="0"/>
              <a:pPr/>
              <a:t>2012/08/16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57708-F026-4165-9EA3-CC22A3DA33B3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2372553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C1D0DB-104B-4EDB-9B34-02A240FC5B95}" type="datetimeFigureOut">
              <a:rPr lang="en-ZA" smtClean="0"/>
              <a:pPr/>
              <a:t>2012/08/16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157708-F026-4165-9EA3-CC22A3DA33B3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3110712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f/ff/Trans-Saharan_routes_early.svg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//upload.wikimedia.org/wikipedia/commons/4/41/Loc_timbuktu_manuscripts_amm0001rs.jpg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5/57/Babur.jpg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//upload.wikimedia.org/wikipedia/commons/b/b8/Hongwu1.jp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microsoft.com/office/2007/relationships/hdphoto" Target="../media/hdphoto7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//upload.wikimedia.org/wikipedia/commons/1/17/ForbiddenCityInside2.jpg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2/27/Rolandfealty.jpg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6/65/Jacobstaff.JPG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4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//upload.wikimedia.org/wikipedia/commons/e/e9/Les_Tr%C3%A8s_Riches_Heures_du_duc_de_Berry_juin.jpg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5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6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7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8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//upload.wikimedia.org/wikipedia/commons/a/a4/Town_hall_Brugge.jpg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//upload.wikimedia.org/wikipedia/commons/1/1e/PotugueseCaravel.jpg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9.wdp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hyperlink" Target="http://upload.wikimedia.org/wikipedia/commons/f/f4/Durer_Young_Hare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http://upload.wikimedia.org/wikipedia/commons/thumb/f/f4/Durer_Young_Hare.jpg/540px-Durer_Young_Hare.jpg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1.wdp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2.wdp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microsoft.com/office/2007/relationships/hdphoto" Target="../media/hdphoto24.wdp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5" Type="http://schemas.openxmlformats.org/officeDocument/2006/relationships/hyperlink" Target="http://upload.wikimedia.org/wikipedia/commons/8/80/Leonardo_helicopter.JPG" TargetMode="External"/><Relationship Id="rId4" Type="http://schemas.microsoft.com/office/2007/relationships/hdphoto" Target="../media/hdphoto23.wdp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//upload.wikimedia.org/wikipedia/commons/c/cd/Gutenberg_bible.jpg" TargetMode="Externa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5.wdp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6.wdp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7.wdp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a/a3/Ruins_of_the_Great_Mosque_postcard.jpg" TargetMode="External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5" Type="http://schemas.microsoft.com/office/2007/relationships/hdphoto" Target="../media/hdphoto28.wdp"/><Relationship Id="rId4" Type="http://schemas.openxmlformats.org/officeDocument/2006/relationships/image" Target="../media/image66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9.wdp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30.wdp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4" Type="http://schemas.microsoft.com/office/2007/relationships/hdphoto" Target="../media/hdphoto3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20" y="274638"/>
            <a:ext cx="8401080" cy="796908"/>
          </a:xfrm>
        </p:spPr>
        <p:txBody>
          <a:bodyPr>
            <a:noAutofit/>
          </a:bodyPr>
          <a:lstStyle/>
          <a:p>
            <a:r>
              <a:rPr lang="en-ZA" sz="3200" dirty="0" smtClean="0">
                <a:latin typeface="Arial Black" pitchFamily="34" charset="0"/>
              </a:rPr>
              <a:t>TOPIC 1: THE WORLD AROUND 1600</a:t>
            </a:r>
            <a:endParaRPr lang="en-GB" sz="3200" b="1" dirty="0">
              <a:latin typeface="Arial Black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14282" y="3643314"/>
            <a:ext cx="8715436" cy="250033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>
              <a:spcAft>
                <a:spcPts val="1200"/>
              </a:spcAft>
              <a:tabLst>
                <a:tab pos="452438" algn="l"/>
              </a:tabLst>
            </a:pPr>
            <a:r>
              <a:rPr lang="en-ZA" sz="2600" dirty="0" smtClean="0">
                <a:latin typeface="Arial   "/>
              </a:rPr>
              <a:t>●	colour pictures to accompany </a:t>
            </a:r>
            <a:r>
              <a:rPr lang="en-ZA" sz="2600" dirty="0" smtClean="0">
                <a:latin typeface="Arial   "/>
              </a:rPr>
              <a:t>the notes</a:t>
            </a:r>
            <a:endParaRPr lang="en-GB" sz="2600" dirty="0" smtClean="0">
              <a:latin typeface="Arial   "/>
            </a:endParaRPr>
          </a:p>
          <a:p>
            <a:pPr>
              <a:spcAft>
                <a:spcPts val="1200"/>
              </a:spcAft>
              <a:tabLst>
                <a:tab pos="452438" algn="l"/>
              </a:tabLst>
            </a:pPr>
            <a:r>
              <a:rPr lang="en-ZA" sz="2600" dirty="0" smtClean="0">
                <a:latin typeface="Arial   "/>
              </a:rPr>
              <a:t>●	a start to a </a:t>
            </a:r>
            <a:r>
              <a:rPr lang="en-ZA" sz="2600" dirty="0" err="1" smtClean="0">
                <a:latin typeface="Arial   "/>
              </a:rPr>
              <a:t>mindmap</a:t>
            </a:r>
            <a:r>
              <a:rPr lang="en-ZA" sz="2600" dirty="0" smtClean="0">
                <a:latin typeface="Arial   "/>
              </a:rPr>
              <a:t> on this topic</a:t>
            </a:r>
          </a:p>
          <a:p>
            <a:pPr>
              <a:spcAft>
                <a:spcPts val="1200"/>
              </a:spcAft>
              <a:tabLst>
                <a:tab pos="452438" algn="l"/>
              </a:tabLst>
            </a:pPr>
            <a:r>
              <a:rPr lang="en-ZA" sz="2600" dirty="0" smtClean="0">
                <a:latin typeface="Arial   "/>
              </a:rPr>
              <a:t>●	an example of a completed </a:t>
            </a:r>
            <a:r>
              <a:rPr lang="en-ZA" sz="2600" dirty="0" err="1" smtClean="0">
                <a:latin typeface="Arial   "/>
              </a:rPr>
              <a:t>mindmap</a:t>
            </a:r>
            <a:r>
              <a:rPr lang="en-ZA" sz="2600" dirty="0" smtClean="0">
                <a:latin typeface="Arial   "/>
              </a:rPr>
              <a:t> on this topic</a:t>
            </a:r>
            <a:endParaRPr lang="en-GB" sz="2600" dirty="0" smtClean="0">
              <a:latin typeface="Arial   "/>
            </a:endParaRPr>
          </a:p>
          <a:p>
            <a:pPr>
              <a:tabLst>
                <a:tab pos="452438" algn="l"/>
              </a:tabLst>
            </a:pPr>
            <a:r>
              <a:rPr lang="en-ZA" sz="2600" dirty="0" smtClean="0">
                <a:latin typeface="Arial   "/>
              </a:rPr>
              <a:t>●	colour pictures to accompany </a:t>
            </a:r>
            <a:r>
              <a:rPr lang="en-ZA" sz="2600" dirty="0" smtClean="0">
                <a:latin typeface="Arial   "/>
              </a:rPr>
              <a:t>the source-based </a:t>
            </a:r>
          </a:p>
          <a:p>
            <a:pPr>
              <a:spcAft>
                <a:spcPts val="1200"/>
              </a:spcAft>
              <a:tabLst>
                <a:tab pos="452438" algn="l"/>
              </a:tabLst>
            </a:pPr>
            <a:r>
              <a:rPr lang="en-ZA" sz="2600" dirty="0" smtClean="0">
                <a:latin typeface="Arial   "/>
              </a:rPr>
              <a:t>	</a:t>
            </a:r>
            <a:r>
              <a:rPr lang="en-ZA" sz="2600" dirty="0" smtClean="0">
                <a:latin typeface="Arial   "/>
              </a:rPr>
              <a:t>questions</a:t>
            </a:r>
            <a:r>
              <a:rPr lang="en-ZA" sz="2600" dirty="0" smtClean="0">
                <a:latin typeface="Arial   "/>
              </a:rPr>
              <a:t>.</a:t>
            </a:r>
            <a:endParaRPr kumimoji="0" lang="en-GB" sz="2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  "/>
              <a:ea typeface="+mj-ea"/>
              <a:cs typeface="+mj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71490" y="1571612"/>
            <a:ext cx="8515352" cy="57150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  "/>
                <a:ea typeface="+mj-ea"/>
                <a:cs typeface="+mj-cs"/>
              </a:rPr>
              <a:t>What was the world like around 1600?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  "/>
              <a:ea typeface="+mj-ea"/>
              <a:cs typeface="+mj-c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385762" y="285728"/>
            <a:ext cx="8286808" cy="0"/>
          </a:xfrm>
          <a:prstGeom prst="line">
            <a:avLst/>
          </a:prstGeom>
          <a:ln w="5080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85762" y="1000108"/>
            <a:ext cx="8286808" cy="0"/>
          </a:xfrm>
          <a:prstGeom prst="line">
            <a:avLst/>
          </a:prstGeom>
          <a:ln w="5080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0" y="6581001"/>
            <a:ext cx="17859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www.theanswer.co.za</a:t>
            </a:r>
            <a:endParaRPr lang="en-ZA" sz="12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14282" y="3000372"/>
            <a:ext cx="8715436" cy="42862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>
              <a:spcAft>
                <a:spcPts val="1200"/>
              </a:spcAft>
              <a:tabLst>
                <a:tab pos="452438" algn="l"/>
              </a:tabLst>
            </a:pP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  "/>
                <a:ea typeface="+mj-ea"/>
                <a:cs typeface="+mj-cs"/>
              </a:rPr>
              <a:t>The slides for this topic include:</a:t>
            </a:r>
            <a:endParaRPr kumimoji="0" lang="en-GB" sz="2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  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48681"/>
            <a:ext cx="7772400" cy="3051770"/>
          </a:xfrm>
        </p:spPr>
        <p:txBody>
          <a:bodyPr>
            <a:normAutofit/>
          </a:bodyPr>
          <a:lstStyle/>
          <a:p>
            <a:r>
              <a:rPr lang="en-ZA" dirty="0"/>
              <a:t/>
            </a:r>
            <a:br>
              <a:rPr lang="en-ZA" dirty="0"/>
            </a:br>
            <a:endParaRPr lang="en-ZA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-144016" y="5972062"/>
            <a:ext cx="9108504" cy="314458"/>
          </a:xfrm>
        </p:spPr>
        <p:txBody>
          <a:bodyPr>
            <a:noAutofit/>
          </a:bodyPr>
          <a:lstStyle/>
          <a:p>
            <a:r>
              <a:rPr lang="en-ZA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 Buddhist ceramic statue by He </a:t>
            </a:r>
            <a:r>
              <a:rPr lang="en-ZA" sz="15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Chaozong</a:t>
            </a:r>
            <a:endParaRPr lang="en-ZA" sz="15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6215074" y="3286124"/>
            <a:ext cx="331834" cy="266484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vert270" wrap="none" lIns="0" tIns="0" rIns="0" bIns="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en-ZA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Source: </a:t>
            </a:r>
            <a:r>
              <a:rPr kumimoji="0" lang="en-ZA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Iwanafish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00000" y="6581001"/>
            <a:ext cx="10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 smtClean="0">
                <a:latin typeface="Arial" pitchFamily="34" charset="0"/>
                <a:cs typeface="Arial" pitchFamily="34" charset="0"/>
              </a:rPr>
              <a:t>See page 7</a:t>
            </a:r>
            <a:endParaRPr lang="en-ZA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6738" name="Picture 2" descr="http://upload.wikimedia.org/wikipedia/commons/e/e3/He_Chaozong_1.JPG"/>
          <p:cNvPicPr>
            <a:picLocks noChangeAspect="1" noChangeArrowheads="1"/>
          </p:cNvPicPr>
          <p:nvPr/>
        </p:nvPicPr>
        <p:blipFill>
          <a:blip r:embed="rId3" cstate="print"/>
          <a:srcRect l="13428" t="8725" r="8757" b="9657"/>
          <a:stretch>
            <a:fillRect/>
          </a:stretch>
        </p:blipFill>
        <p:spPr bwMode="auto">
          <a:xfrm>
            <a:off x="2657644" y="428604"/>
            <a:ext cx="3505184" cy="55188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6581001"/>
            <a:ext cx="17859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www.theanswer.co.za</a:t>
            </a:r>
            <a:endParaRPr lang="en-ZA" sz="12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92086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48681"/>
            <a:ext cx="7772400" cy="3051770"/>
          </a:xfrm>
        </p:spPr>
        <p:txBody>
          <a:bodyPr>
            <a:normAutofit/>
          </a:bodyPr>
          <a:lstStyle/>
          <a:p>
            <a:r>
              <a:rPr lang="en-ZA" dirty="0"/>
              <a:t/>
            </a:r>
            <a:br>
              <a:rPr lang="en-ZA" dirty="0"/>
            </a:br>
            <a:endParaRPr lang="en-ZA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5496" y="6309111"/>
            <a:ext cx="8820473" cy="432257"/>
          </a:xfrm>
        </p:spPr>
        <p:txBody>
          <a:bodyPr>
            <a:noAutofit/>
          </a:bodyPr>
          <a:lstStyle/>
          <a:p>
            <a:r>
              <a:rPr lang="en-ZA" sz="15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Lofty Mountain</a:t>
            </a:r>
            <a:r>
              <a:rPr lang="en-ZA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by </a:t>
            </a:r>
            <a:r>
              <a:rPr lang="en-ZA" sz="15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Shen</a:t>
            </a:r>
            <a:r>
              <a:rPr lang="en-ZA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Zhou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970428" y="404873"/>
            <a:ext cx="3329764" cy="5832439"/>
            <a:chOff x="2970428" y="404873"/>
            <a:chExt cx="3329764" cy="5832439"/>
          </a:xfrm>
        </p:grpSpPr>
        <p:sp>
          <p:nvSpPr>
            <p:cNvPr id="14" name="Text Box 4"/>
            <p:cNvSpPr txBox="1">
              <a:spLocks noChangeArrowheads="1"/>
            </p:cNvSpPr>
            <p:nvPr/>
          </p:nvSpPr>
          <p:spPr bwMode="auto">
            <a:xfrm>
              <a:off x="5968358" y="3572464"/>
              <a:ext cx="331834" cy="266484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vert270" wrap="non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lvl="0" fontAlgn="base">
                <a:spcBef>
                  <a:spcPct val="0"/>
                </a:spcBef>
                <a:spcAft>
                  <a:spcPts val="1000"/>
                </a:spcAft>
              </a:pPr>
              <a:r>
                <a:rPr kumimoji="0" lang="en-ZA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Source: </a:t>
              </a:r>
              <a:r>
                <a:rPr kumimoji="0" lang="en-ZA" sz="12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Wiseworm</a:t>
              </a:r>
              <a:r>
                <a:rPr kumimoji="0" lang="en-ZA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ZA" sz="12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Shizhou</a:t>
              </a:r>
              <a:endPara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1267" name="Picture 2" descr="Description: \\ANSWER1\Shared Documents\ANSWER 2011\Grade 10\Grade 10 History study guide\Pictures for source-based questions\Topic 1\Ming Dynasty\Ming Dynasty Shen Zhou's picture Lofty_Mountain Source Wiseworm Shizhou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0428" y="404873"/>
              <a:ext cx="2950609" cy="5832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/>
          <p:cNvSpPr txBox="1"/>
          <p:nvPr/>
        </p:nvSpPr>
        <p:spPr>
          <a:xfrm>
            <a:off x="8100000" y="6581001"/>
            <a:ext cx="10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 smtClean="0">
                <a:latin typeface="Arial" pitchFamily="34" charset="0"/>
                <a:cs typeface="Arial" pitchFamily="34" charset="0"/>
              </a:rPr>
              <a:t>See page 7</a:t>
            </a:r>
            <a:endParaRPr lang="en-ZA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581001"/>
            <a:ext cx="17859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www.theanswer.co.za</a:t>
            </a:r>
            <a:endParaRPr lang="en-ZA" sz="12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128761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5497" y="6165304"/>
            <a:ext cx="9108504" cy="360040"/>
          </a:xfrm>
        </p:spPr>
        <p:txBody>
          <a:bodyPr>
            <a:noAutofit/>
          </a:bodyPr>
          <a:lstStyle/>
          <a:p>
            <a:r>
              <a:rPr lang="en-ZA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 Ming painting of a Mongol archer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52"/>
          <a:stretch>
            <a:fillRect/>
          </a:stretch>
        </p:blipFill>
        <p:spPr bwMode="auto">
          <a:xfrm>
            <a:off x="1359630" y="476672"/>
            <a:ext cx="6460239" cy="5612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100000" y="6581001"/>
            <a:ext cx="10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 smtClean="0">
                <a:latin typeface="Arial" pitchFamily="34" charset="0"/>
                <a:cs typeface="Arial" pitchFamily="34" charset="0"/>
              </a:rPr>
              <a:t>See page 8</a:t>
            </a:r>
            <a:endParaRPr lang="en-ZA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581001"/>
            <a:ext cx="17859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www.theanswer.co.za</a:t>
            </a:r>
            <a:endParaRPr lang="en-ZA" sz="12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59020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48681"/>
            <a:ext cx="7772400" cy="3051770"/>
          </a:xfrm>
        </p:spPr>
        <p:txBody>
          <a:bodyPr>
            <a:normAutofit/>
          </a:bodyPr>
          <a:lstStyle/>
          <a:p>
            <a:r>
              <a:rPr lang="en-ZA" dirty="0"/>
              <a:t/>
            </a:r>
            <a:br>
              <a:rPr lang="en-ZA" dirty="0"/>
            </a:br>
            <a:endParaRPr lang="en-ZA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5497" y="5661248"/>
            <a:ext cx="9108504" cy="360040"/>
          </a:xfrm>
        </p:spPr>
        <p:txBody>
          <a:bodyPr>
            <a:noAutofit/>
          </a:bodyPr>
          <a:lstStyle/>
          <a:p>
            <a:r>
              <a:rPr lang="en-ZA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 section of the Great Wall of China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26682" y="1052736"/>
            <a:ext cx="8809814" cy="4467524"/>
            <a:chOff x="298666" y="1052736"/>
            <a:chExt cx="8809814" cy="4467524"/>
          </a:xfrm>
        </p:grpSpPr>
        <p:pic>
          <p:nvPicPr>
            <p:cNvPr id="13316" name="Picture 3" descr="Description: http://upload.wikimedia.org/wikipedia/commons/8/81/Noel_2005_P%C3%A9kin_031_muraille_de_chine_Mutianyu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13333"/>
            <a:stretch>
              <a:fillRect/>
            </a:stretch>
          </p:blipFill>
          <p:spPr bwMode="auto">
            <a:xfrm>
              <a:off x="298666" y="1052736"/>
              <a:ext cx="8582166" cy="4467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 Box 6"/>
            <p:cNvSpPr txBox="1">
              <a:spLocks noChangeArrowheads="1"/>
            </p:cNvSpPr>
            <p:nvPr/>
          </p:nvSpPr>
          <p:spPr bwMode="auto">
            <a:xfrm>
              <a:off x="8892480" y="4401227"/>
              <a:ext cx="216000" cy="111903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vert270" wrap="non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ZA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Source: </a:t>
              </a:r>
              <a:r>
                <a:rPr kumimoji="0" lang="en-ZA" sz="12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Ofol</a:t>
              </a:r>
              <a:endPara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8100000" y="6581001"/>
            <a:ext cx="10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 smtClean="0">
                <a:latin typeface="Arial" pitchFamily="34" charset="0"/>
                <a:cs typeface="Arial" pitchFamily="34" charset="0"/>
              </a:rPr>
              <a:t>See page 8</a:t>
            </a:r>
            <a:endParaRPr lang="en-ZA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581001"/>
            <a:ext cx="17859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www.theanswer.co.za</a:t>
            </a:r>
            <a:endParaRPr lang="en-ZA" sz="12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69269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5496" y="6093296"/>
            <a:ext cx="9108504" cy="648072"/>
          </a:xfrm>
        </p:spPr>
        <p:txBody>
          <a:bodyPr>
            <a:noAutofit/>
          </a:bodyPr>
          <a:lstStyle/>
          <a:p>
            <a:r>
              <a:rPr lang="en-ZA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Ming China and the Great Wall of China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7912574" y="3182861"/>
            <a:ext cx="331834" cy="266484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vert270" wrap="none" lIns="0" tIns="0" rIns="0" bIns="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en-ZA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Source: Like tears in rain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100000" y="6477490"/>
            <a:ext cx="10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 smtClean="0">
                <a:latin typeface="Arial" pitchFamily="34" charset="0"/>
                <a:cs typeface="Arial" pitchFamily="34" charset="0"/>
              </a:rPr>
              <a:t>See page 8</a:t>
            </a:r>
            <a:endParaRPr lang="en-ZA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9336" y="576609"/>
            <a:ext cx="6600825" cy="530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13677" y="1260713"/>
            <a:ext cx="1077888" cy="252000"/>
          </a:xfrm>
        </p:spPr>
        <p:txBody>
          <a:bodyPr lIns="0" tIns="0" rIns="0" bIns="0">
            <a:normAutofit/>
          </a:bodyPr>
          <a:lstStyle/>
          <a:p>
            <a:r>
              <a:rPr lang="en-ZA" sz="1300" dirty="0" smtClean="0">
                <a:latin typeface="Arial" pitchFamily="34" charset="0"/>
                <a:cs typeface="Arial" pitchFamily="34" charset="0"/>
              </a:rPr>
              <a:t>Mongols</a:t>
            </a:r>
            <a:endParaRPr lang="en-ZA" sz="13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6671685" y="1296689"/>
            <a:ext cx="1077888" cy="252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A" sz="1300" dirty="0" smtClean="0">
                <a:latin typeface="Arial" pitchFamily="34" charset="0"/>
                <a:cs typeface="Arial" pitchFamily="34" charset="0"/>
              </a:rPr>
              <a:t>Manchus</a:t>
            </a:r>
            <a:endParaRPr lang="en-ZA" sz="13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6623112" y="3006725"/>
            <a:ext cx="648072" cy="45020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A" sz="1300" dirty="0" smtClean="0">
                <a:latin typeface="Arial" pitchFamily="34" charset="0"/>
                <a:cs typeface="Arial" pitchFamily="34" charset="0"/>
              </a:rPr>
              <a:t>Yellow</a:t>
            </a:r>
          </a:p>
          <a:p>
            <a:r>
              <a:rPr lang="en-ZA" sz="1300" dirty="0" smtClean="0">
                <a:latin typeface="Arial" pitchFamily="34" charset="0"/>
                <a:cs typeface="Arial" pitchFamily="34" charset="0"/>
              </a:rPr>
              <a:t>Sea</a:t>
            </a:r>
            <a:endParaRPr lang="en-ZA" sz="13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6994363" y="3654797"/>
            <a:ext cx="817997" cy="45020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A" sz="1300" dirty="0" smtClean="0">
                <a:latin typeface="Arial" pitchFamily="34" charset="0"/>
                <a:cs typeface="Arial" pitchFamily="34" charset="0"/>
              </a:rPr>
              <a:t>East China Sea</a:t>
            </a:r>
            <a:endParaRPr lang="en-ZA" sz="13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5796010" y="5257129"/>
            <a:ext cx="1187142" cy="45020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A" sz="1300" dirty="0" smtClean="0">
                <a:latin typeface="Arial" pitchFamily="34" charset="0"/>
                <a:cs typeface="Arial" pitchFamily="34" charset="0"/>
              </a:rPr>
              <a:t>South China</a:t>
            </a:r>
          </a:p>
          <a:p>
            <a:r>
              <a:rPr lang="en-ZA" sz="1300" dirty="0" smtClean="0">
                <a:latin typeface="Arial" pitchFamily="34" charset="0"/>
                <a:cs typeface="Arial" pitchFamily="34" charset="0"/>
              </a:rPr>
              <a:t>Sea</a:t>
            </a:r>
            <a:endParaRPr lang="en-ZA" sz="13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2964389" y="3672953"/>
            <a:ext cx="538944" cy="252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A" sz="1300" dirty="0" smtClean="0">
                <a:latin typeface="Arial" pitchFamily="34" charset="0"/>
                <a:cs typeface="Arial" pitchFamily="34" charset="0"/>
              </a:rPr>
              <a:t>Tibet</a:t>
            </a:r>
            <a:endParaRPr lang="en-ZA" sz="13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943493" y="3528937"/>
            <a:ext cx="1330906" cy="252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A" sz="1300" b="1" dirty="0" smtClean="0">
                <a:latin typeface="Arial" pitchFamily="34" charset="0"/>
                <a:cs typeface="Arial" pitchFamily="34" charset="0"/>
              </a:rPr>
              <a:t>MING EMPIRE</a:t>
            </a:r>
            <a:endParaRPr lang="en-ZA" sz="13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077286" y="2132856"/>
            <a:ext cx="2798970" cy="45020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A" sz="1300" dirty="0" smtClean="0">
                <a:latin typeface="Arial" pitchFamily="34" charset="0"/>
                <a:cs typeface="Arial" pitchFamily="34" charset="0"/>
              </a:rPr>
              <a:t>The Great Wall of China</a:t>
            </a:r>
            <a:endParaRPr lang="en-ZA" sz="13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6581001"/>
            <a:ext cx="17859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www.theanswer.co.za</a:t>
            </a:r>
            <a:endParaRPr lang="en-ZA" sz="12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899198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-36512" y="6021288"/>
            <a:ext cx="9108504" cy="462112"/>
          </a:xfrm>
        </p:spPr>
        <p:txBody>
          <a:bodyPr>
            <a:noAutofit/>
          </a:bodyPr>
          <a:lstStyle/>
          <a:p>
            <a:r>
              <a:rPr lang="en-ZA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The Songhai Empire around 1500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8632654" y="3110353"/>
            <a:ext cx="331834" cy="266484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vert270" wrap="none" lIns="0" tIns="0" rIns="0" bIns="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en-ZA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Source: Astrokey44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100000" y="6581001"/>
            <a:ext cx="10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 smtClean="0">
                <a:latin typeface="Arial" pitchFamily="34" charset="0"/>
                <a:cs typeface="Arial" pitchFamily="34" charset="0"/>
              </a:rPr>
              <a:t>See page 9</a:t>
            </a:r>
            <a:endParaRPr lang="en-ZA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83" name="Picture 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3730" y="836712"/>
            <a:ext cx="7990718" cy="5010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itle 1"/>
          <p:cNvSpPr txBox="1">
            <a:spLocks/>
          </p:cNvSpPr>
          <p:nvPr/>
        </p:nvSpPr>
        <p:spPr>
          <a:xfrm>
            <a:off x="5197235" y="2527419"/>
            <a:ext cx="327273" cy="223446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A" sz="1200" dirty="0" err="1" smtClean="0">
                <a:latin typeface="Arial" pitchFamily="34" charset="0"/>
                <a:cs typeface="Arial" pitchFamily="34" charset="0"/>
              </a:rPr>
              <a:t>Gao</a:t>
            </a:r>
            <a:endParaRPr lang="en-ZA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3347864" y="2750865"/>
            <a:ext cx="1547278" cy="1846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A" sz="1200" b="1" dirty="0" smtClean="0">
                <a:latin typeface="Arial" pitchFamily="34" charset="0"/>
                <a:cs typeface="Arial" pitchFamily="34" charset="0"/>
              </a:rPr>
              <a:t>SONGHAI EMPIRE</a:t>
            </a:r>
            <a:endParaRPr lang="en-ZA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3347864" y="3398937"/>
            <a:ext cx="684000" cy="184666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A" sz="1200" dirty="0" err="1" smtClean="0">
                <a:latin typeface="Arial" pitchFamily="34" charset="0"/>
                <a:cs typeface="Arial" pitchFamily="34" charset="0"/>
              </a:rPr>
              <a:t>Djenn</a:t>
            </a:r>
            <a:r>
              <a:rPr lang="en-ZA" sz="1200" dirty="0" err="1" smtClean="0">
                <a:latin typeface="Arial"/>
                <a:cs typeface="Arial"/>
              </a:rPr>
              <a:t>é</a:t>
            </a:r>
            <a:endParaRPr lang="en-ZA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6300192" y="4047009"/>
            <a:ext cx="396000" cy="396000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A" sz="1200" dirty="0" smtClean="0">
                <a:latin typeface="Arial" pitchFamily="34" charset="0"/>
                <a:cs typeface="Arial" pitchFamily="34" charset="0"/>
              </a:rPr>
              <a:t>Niger River</a:t>
            </a:r>
            <a:endParaRPr lang="en-ZA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48858" y="1990135"/>
            <a:ext cx="684000" cy="184666"/>
          </a:xfrm>
        </p:spPr>
        <p:txBody>
          <a:bodyPr lIns="0" tIns="0" rIns="0" bIns="0">
            <a:spAutoFit/>
          </a:bodyPr>
          <a:lstStyle/>
          <a:p>
            <a:r>
              <a:rPr lang="en-ZA" sz="1200" dirty="0" smtClean="0">
                <a:latin typeface="Arial" pitchFamily="34" charset="0"/>
                <a:cs typeface="Arial" pitchFamily="34" charset="0"/>
              </a:rPr>
              <a:t>Timbuktu</a:t>
            </a:r>
            <a:endParaRPr lang="en-ZA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6581001"/>
            <a:ext cx="17859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www.theanswer.co.za</a:t>
            </a:r>
            <a:endParaRPr lang="en-ZA" sz="12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79911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6137" y="6165304"/>
            <a:ext cx="9108504" cy="432048"/>
          </a:xfrm>
        </p:spPr>
        <p:txBody>
          <a:bodyPr>
            <a:noAutofit/>
          </a:bodyPr>
          <a:lstStyle/>
          <a:p>
            <a:r>
              <a:rPr lang="en-ZA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Trade routes of the Western Sahara 10001500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100000" y="6581001"/>
            <a:ext cx="10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 smtClean="0">
                <a:latin typeface="Arial" pitchFamily="34" charset="0"/>
                <a:cs typeface="Arial" pitchFamily="34" charset="0"/>
              </a:rPr>
              <a:t>See page 10</a:t>
            </a:r>
            <a:endParaRPr lang="en-ZA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7164288" y="3401039"/>
            <a:ext cx="331834" cy="266484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vert270" wrap="none" lIns="0" tIns="0" rIns="0" bIns="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en-ZA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Source: Aa77zz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204589" y="485887"/>
            <a:ext cx="4791600" cy="5580000"/>
            <a:chOff x="3735572" y="485887"/>
            <a:chExt cx="4791600" cy="5580000"/>
          </a:xfrm>
        </p:grpSpPr>
        <p:grpSp>
          <p:nvGrpSpPr>
            <p:cNvPr id="2" name="Group 3"/>
            <p:cNvGrpSpPr>
              <a:grpSpLocks/>
            </p:cNvGrpSpPr>
            <p:nvPr/>
          </p:nvGrpSpPr>
          <p:grpSpPr bwMode="auto">
            <a:xfrm>
              <a:off x="3735572" y="485887"/>
              <a:ext cx="4791600" cy="5580000"/>
              <a:chOff x="7209" y="2356"/>
              <a:chExt cx="5980" cy="6973"/>
            </a:xfrm>
          </p:grpSpPr>
          <p:pic>
            <p:nvPicPr>
              <p:cNvPr id="1028" name="Picture 1" descr="Description: File:Trans-Saharan routes early.svg">
                <a:hlinkClick r:id="rId3"/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09" y="2356"/>
                <a:ext cx="5980" cy="69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9" name="Picture 5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57" y="6264"/>
                <a:ext cx="673" cy="1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" name="TextBox 2"/>
            <p:cNvSpPr txBox="1"/>
            <p:nvPr/>
          </p:nvSpPr>
          <p:spPr>
            <a:xfrm>
              <a:off x="5076056" y="3481263"/>
              <a:ext cx="720000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sz="1350" dirty="0" err="1" smtClean="0"/>
                <a:t>Walata</a:t>
              </a:r>
              <a:endParaRPr lang="en-ZA" sz="1350" dirty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0" y="6581001"/>
            <a:ext cx="17859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www.theanswer.co.za</a:t>
            </a:r>
            <a:endParaRPr lang="en-ZA" sz="12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30858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620688"/>
            <a:ext cx="7772400" cy="3051770"/>
          </a:xfrm>
        </p:spPr>
        <p:txBody>
          <a:bodyPr>
            <a:normAutofit/>
          </a:bodyPr>
          <a:lstStyle/>
          <a:p>
            <a:r>
              <a:rPr lang="en-ZA" dirty="0"/>
              <a:t/>
            </a:r>
            <a:br>
              <a:rPr lang="en-ZA" dirty="0"/>
            </a:br>
            <a:endParaRPr lang="en-ZA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-8519" y="5805264"/>
            <a:ext cx="9108504" cy="432048"/>
          </a:xfrm>
        </p:spPr>
        <p:txBody>
          <a:bodyPr>
            <a:noAutofit/>
          </a:bodyPr>
          <a:lstStyle/>
          <a:p>
            <a:r>
              <a:rPr lang="en-ZA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 manuscript by </a:t>
            </a:r>
            <a:r>
              <a:rPr lang="en-ZA" sz="15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Nasir</a:t>
            </a:r>
            <a:r>
              <a:rPr lang="en-ZA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al-Din Abu al-Abbas Ahmad </a:t>
            </a:r>
            <a:r>
              <a:rPr lang="en-ZA" sz="15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ibn</a:t>
            </a:r>
            <a:r>
              <a:rPr lang="en-ZA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al-Hajj al-Amin al-</a:t>
            </a:r>
            <a:r>
              <a:rPr lang="en-ZA" sz="15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Tawathi</a:t>
            </a:r>
            <a:r>
              <a:rPr lang="en-ZA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al-</a:t>
            </a:r>
            <a:r>
              <a:rPr lang="en-ZA" sz="15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Ghalawi</a:t>
            </a:r>
            <a:endParaRPr lang="en-ZA" sz="15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100000" y="6581001"/>
            <a:ext cx="10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 smtClean="0">
                <a:latin typeface="Arial" pitchFamily="34" charset="0"/>
                <a:cs typeface="Arial" pitchFamily="34" charset="0"/>
              </a:rPr>
              <a:t>See page 11</a:t>
            </a:r>
            <a:endParaRPr lang="en-ZA" sz="12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493505" y="527045"/>
            <a:ext cx="4104456" cy="5134203"/>
            <a:chOff x="2339752" y="346493"/>
            <a:chExt cx="4104456" cy="5134203"/>
          </a:xfrm>
        </p:grpSpPr>
        <p:sp>
          <p:nvSpPr>
            <p:cNvPr id="25" name="Text Box 4"/>
            <p:cNvSpPr txBox="1">
              <a:spLocks noChangeArrowheads="1"/>
            </p:cNvSpPr>
            <p:nvPr/>
          </p:nvSpPr>
          <p:spPr bwMode="auto">
            <a:xfrm>
              <a:off x="6233875" y="3458752"/>
              <a:ext cx="210333" cy="202194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vert270" wrap="non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lvl="0" fontAlgn="base">
                <a:spcBef>
                  <a:spcPct val="0"/>
                </a:spcBef>
                <a:spcAft>
                  <a:spcPts val="1000"/>
                </a:spcAft>
              </a:pPr>
              <a:r>
                <a:rPr kumimoji="0" lang="en-ZA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Source: </a:t>
              </a:r>
              <a:r>
                <a:rPr kumimoji="0" lang="en-ZA" sz="12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Olybrius</a:t>
              </a:r>
              <a:endPara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2290" name="Picture 2" descr="File:Loc timbuktu manuscripts amm0001rs.jpg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9752" y="346493"/>
              <a:ext cx="3816424" cy="51342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extBox 7"/>
          <p:cNvSpPr txBox="1"/>
          <p:nvPr/>
        </p:nvSpPr>
        <p:spPr>
          <a:xfrm>
            <a:off x="0" y="6581001"/>
            <a:ext cx="17859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www.theanswer.co.za</a:t>
            </a:r>
            <a:endParaRPr lang="en-ZA" sz="12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984773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548680"/>
            <a:ext cx="7772400" cy="3051770"/>
          </a:xfrm>
        </p:spPr>
        <p:txBody>
          <a:bodyPr>
            <a:normAutofit/>
          </a:bodyPr>
          <a:lstStyle/>
          <a:p>
            <a:r>
              <a:rPr lang="en-ZA" dirty="0"/>
              <a:t/>
            </a:r>
            <a:br>
              <a:rPr lang="en-ZA" dirty="0"/>
            </a:br>
            <a:endParaRPr lang="en-ZA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-8519" y="5949280"/>
            <a:ext cx="9108504" cy="622992"/>
          </a:xfrm>
        </p:spPr>
        <p:txBody>
          <a:bodyPr>
            <a:noAutofit/>
          </a:bodyPr>
          <a:lstStyle/>
          <a:p>
            <a:r>
              <a:rPr lang="en-ZA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This terracotta statuette from </a:t>
            </a:r>
            <a:r>
              <a:rPr lang="en-ZA" sz="15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Djenné</a:t>
            </a:r>
            <a:r>
              <a:rPr lang="en-ZA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would have been produced</a:t>
            </a:r>
            <a:br>
              <a:rPr lang="en-ZA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ZA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either under the Mali Empire or the Songhai Empire.</a:t>
            </a:r>
          </a:p>
        </p:txBody>
      </p:sp>
      <p:sp>
        <p:nvSpPr>
          <p:cNvPr id="5" name="Text Box 5"/>
          <p:cNvSpPr txBox="1">
            <a:spLocks noChangeAspect="1" noChangeArrowheads="1"/>
          </p:cNvSpPr>
          <p:nvPr/>
        </p:nvSpPr>
        <p:spPr bwMode="auto">
          <a:xfrm>
            <a:off x="6286512" y="3512467"/>
            <a:ext cx="267859" cy="23454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vert270" wrap="non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ZA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Source: </a:t>
            </a:r>
            <a:r>
              <a:rPr kumimoji="0" lang="en-ZA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Franko</a:t>
            </a:r>
            <a:r>
              <a:rPr kumimoji="0" lang="en-ZA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en-ZA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Khoury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00000" y="6581001"/>
            <a:ext cx="10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 smtClean="0">
                <a:latin typeface="Arial" pitchFamily="34" charset="0"/>
                <a:cs typeface="Arial" pitchFamily="34" charset="0"/>
              </a:rPr>
              <a:t>See page 11</a:t>
            </a:r>
            <a:endParaRPr lang="en-ZA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0354" name="Picture 2" descr="http://upload.wikimedia.org/wikipedia/commons/0/05/Djenne_Terracotta_Equestrian_%2813th-15th_cent%29.jpg"/>
          <p:cNvPicPr>
            <a:picLocks noChangeAspect="1" noChangeArrowheads="1"/>
          </p:cNvPicPr>
          <p:nvPr/>
        </p:nvPicPr>
        <p:blipFill>
          <a:blip r:embed="rId3" cstate="print"/>
          <a:srcRect l="20185" t="13639" r="18148" b="12611"/>
          <a:stretch>
            <a:fillRect/>
          </a:stretch>
        </p:blipFill>
        <p:spPr bwMode="auto">
          <a:xfrm>
            <a:off x="2821652" y="357166"/>
            <a:ext cx="3448163" cy="549842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6581001"/>
            <a:ext cx="17859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www.theanswer.co.za</a:t>
            </a:r>
            <a:endParaRPr lang="en-ZA" sz="12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531026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548680"/>
            <a:ext cx="7772400" cy="3051770"/>
          </a:xfrm>
        </p:spPr>
        <p:txBody>
          <a:bodyPr>
            <a:normAutofit/>
          </a:bodyPr>
          <a:lstStyle/>
          <a:p>
            <a:r>
              <a:rPr lang="en-ZA" dirty="0"/>
              <a:t/>
            </a:r>
            <a:br>
              <a:rPr lang="en-ZA" dirty="0"/>
            </a:br>
            <a:endParaRPr lang="en-ZA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-8519" y="6093296"/>
            <a:ext cx="9108504" cy="432048"/>
          </a:xfrm>
        </p:spPr>
        <p:txBody>
          <a:bodyPr>
            <a:noAutofit/>
          </a:bodyPr>
          <a:lstStyle/>
          <a:p>
            <a:r>
              <a:rPr lang="en-ZA" sz="15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Zahir</a:t>
            </a:r>
            <a:r>
              <a:rPr lang="en-ZA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ZA" sz="15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ud</a:t>
            </a:r>
            <a:r>
              <a:rPr lang="en-ZA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din Muhammad Babur</a:t>
            </a:r>
          </a:p>
        </p:txBody>
      </p: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2319485" y="692628"/>
            <a:ext cx="4452496" cy="5256651"/>
            <a:chOff x="4123" y="778"/>
            <a:chExt cx="6297" cy="7763"/>
          </a:xfrm>
        </p:grpSpPr>
        <p:pic>
          <p:nvPicPr>
            <p:cNvPr id="20483" name="Picture 5" descr="Description: File:Babur.jpg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3" y="778"/>
              <a:ext cx="5999" cy="7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10233" y="4430"/>
              <a:ext cx="187" cy="41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vert270" wrap="non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ZA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Source: http://www.kamat.com/kalranga/muslim/2349.htm</a:t>
              </a:r>
              <a:endPara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8100000" y="6581001"/>
            <a:ext cx="10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 smtClean="0">
                <a:latin typeface="Arial" pitchFamily="34" charset="0"/>
                <a:cs typeface="Arial" pitchFamily="34" charset="0"/>
              </a:rPr>
              <a:t>See page 11</a:t>
            </a:r>
            <a:endParaRPr lang="en-ZA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581001"/>
            <a:ext cx="17859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www.theanswer.co.za</a:t>
            </a:r>
            <a:endParaRPr lang="en-ZA" sz="12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782272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6515421" y="4790843"/>
            <a:ext cx="216819" cy="1296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vert270" wrap="non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ZA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Source: </a:t>
            </a:r>
            <a:r>
              <a:rPr kumimoji="0" lang="en-ZA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Hardouin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0" y="6165304"/>
            <a:ext cx="9143999" cy="360040"/>
          </a:xfrm>
        </p:spPr>
        <p:txBody>
          <a:bodyPr>
            <a:normAutofit/>
          </a:bodyPr>
          <a:lstStyle/>
          <a:p>
            <a:r>
              <a:rPr lang="en-ZA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The </a:t>
            </a:r>
            <a:r>
              <a:rPr lang="en-ZA" sz="15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Hongwu</a:t>
            </a:r>
            <a:r>
              <a:rPr lang="en-ZA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Emperor</a:t>
            </a:r>
            <a:endParaRPr lang="en-ZA" sz="15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00000" y="6581001"/>
            <a:ext cx="10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 smtClean="0">
                <a:latin typeface="Arial" pitchFamily="34" charset="0"/>
                <a:cs typeface="Arial" pitchFamily="34" charset="0"/>
              </a:rPr>
              <a:t>See page 4</a:t>
            </a:r>
            <a:endParaRPr lang="en-ZA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 descr="File:Hongwu1.jpg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280"/>
          <a:stretch/>
        </p:blipFill>
        <p:spPr bwMode="auto">
          <a:xfrm>
            <a:off x="2684587" y="578843"/>
            <a:ext cx="3774825" cy="5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6581001"/>
            <a:ext cx="17859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www.theanswer.co.za</a:t>
            </a:r>
            <a:endParaRPr lang="en-ZA" sz="12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1246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548680"/>
            <a:ext cx="7772400" cy="3051770"/>
          </a:xfrm>
        </p:spPr>
        <p:txBody>
          <a:bodyPr>
            <a:normAutofit/>
          </a:bodyPr>
          <a:lstStyle/>
          <a:p>
            <a:r>
              <a:rPr lang="en-ZA" dirty="0"/>
              <a:t/>
            </a:r>
            <a:br>
              <a:rPr lang="en-ZA" dirty="0"/>
            </a:br>
            <a:endParaRPr lang="en-ZA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-8519" y="6093296"/>
            <a:ext cx="9108504" cy="324000"/>
          </a:xfrm>
        </p:spPr>
        <p:txBody>
          <a:bodyPr>
            <a:noAutofit/>
          </a:bodyPr>
          <a:lstStyle/>
          <a:p>
            <a:r>
              <a:rPr lang="en-ZA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Emperor Aurangzeb </a:t>
            </a:r>
            <a:r>
              <a:rPr lang="en-ZA" sz="15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Alamgir</a:t>
            </a:r>
            <a:r>
              <a:rPr lang="en-ZA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reading the Koran</a:t>
            </a: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1053345" y="476672"/>
            <a:ext cx="6984776" cy="5976664"/>
            <a:chOff x="10120" y="661"/>
            <a:chExt cx="4031" cy="3332"/>
          </a:xfrm>
        </p:grpSpPr>
        <p:pic>
          <p:nvPicPr>
            <p:cNvPr id="21507" name="Picture 10" descr="Description: \\ANSWER1\Shared Documents\ANSWER 2011\Grade 10\Grade 10 History study guide\Pictures for source-based questions\Topic 1\Mughal Empire\Mughal Empire Emperor Aurangzeb reading the Koran Source httpwww.paradoxplace.com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69" y="661"/>
              <a:ext cx="2532" cy="30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 Box 4"/>
            <p:cNvSpPr txBox="1">
              <a:spLocks noChangeArrowheads="1"/>
            </p:cNvSpPr>
            <p:nvPr/>
          </p:nvSpPr>
          <p:spPr bwMode="auto">
            <a:xfrm>
              <a:off x="13464" y="1407"/>
              <a:ext cx="187" cy="231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vert270" wrap="non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ZA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Source: www.paradoxplace.com</a:t>
              </a:r>
              <a:endPara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8100000" y="6581001"/>
            <a:ext cx="10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 smtClean="0">
                <a:latin typeface="Arial" pitchFamily="34" charset="0"/>
                <a:cs typeface="Arial" pitchFamily="34" charset="0"/>
              </a:rPr>
              <a:t>See page 11</a:t>
            </a:r>
            <a:endParaRPr lang="en-ZA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581001"/>
            <a:ext cx="17859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www.theanswer.co.za</a:t>
            </a:r>
            <a:endParaRPr lang="en-ZA" sz="12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927194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548680"/>
            <a:ext cx="7772400" cy="3051770"/>
          </a:xfrm>
        </p:spPr>
        <p:txBody>
          <a:bodyPr>
            <a:normAutofit/>
          </a:bodyPr>
          <a:lstStyle/>
          <a:p>
            <a:r>
              <a:rPr lang="en-ZA" dirty="0"/>
              <a:t/>
            </a:r>
            <a:br>
              <a:rPr lang="en-ZA" dirty="0"/>
            </a:br>
            <a:endParaRPr lang="en-ZA" dirty="0"/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95550" y="549080"/>
            <a:ext cx="4152901" cy="5473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0" y="6165336"/>
            <a:ext cx="9144000" cy="28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ZA" sz="15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Bahadur</a:t>
            </a:r>
            <a:r>
              <a:rPr kumimoji="0" lang="en-ZA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Shah II</a:t>
            </a:r>
            <a:endParaRPr kumimoji="0" lang="en-US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00000" y="6581001"/>
            <a:ext cx="10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 smtClean="0">
                <a:latin typeface="Arial" pitchFamily="34" charset="0"/>
                <a:cs typeface="Arial" pitchFamily="34" charset="0"/>
              </a:rPr>
              <a:t>See page 11</a:t>
            </a:r>
            <a:endParaRPr lang="en-ZA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581001"/>
            <a:ext cx="17859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www.theanswer.co.za</a:t>
            </a:r>
            <a:endParaRPr lang="en-ZA" sz="12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25950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 txBox="1">
            <a:spLocks/>
          </p:cNvSpPr>
          <p:nvPr/>
        </p:nvSpPr>
        <p:spPr>
          <a:xfrm>
            <a:off x="-4259" y="6286520"/>
            <a:ext cx="9108504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ZA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The Mughal Empire circa 1700</a:t>
            </a:r>
            <a:endParaRPr lang="en-ZA" sz="15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04260" y="6575361"/>
            <a:ext cx="10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 smtClean="0">
                <a:latin typeface="Arial" pitchFamily="34" charset="0"/>
                <a:cs typeface="Arial" pitchFamily="34" charset="0"/>
              </a:rPr>
              <a:t>See page 13</a:t>
            </a:r>
            <a:endParaRPr lang="en-ZA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7960636" y="2134066"/>
            <a:ext cx="324027" cy="415245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vert270" wrap="non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ZA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Source: </a:t>
            </a:r>
            <a:r>
              <a:rPr kumimoji="0" lang="en-ZA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Gabagool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19" name="Group 218"/>
          <p:cNvGrpSpPr/>
          <p:nvPr/>
        </p:nvGrpSpPr>
        <p:grpSpPr>
          <a:xfrm>
            <a:off x="1090617" y="293688"/>
            <a:ext cx="6910407" cy="5992832"/>
            <a:chOff x="519113" y="293688"/>
            <a:chExt cx="4657397" cy="4252595"/>
          </a:xfrm>
        </p:grpSpPr>
        <p:sp>
          <p:nvSpPr>
            <p:cNvPr id="1103" name="Oval 79"/>
            <p:cNvSpPr>
              <a:spLocks noChangeAspect="1" noChangeArrowheads="1"/>
            </p:cNvSpPr>
            <p:nvPr/>
          </p:nvSpPr>
          <p:spPr bwMode="auto">
            <a:xfrm>
              <a:off x="1986695" y="792163"/>
              <a:ext cx="48263" cy="46990"/>
            </a:xfrm>
            <a:prstGeom prst="ellipse">
              <a:avLst/>
            </a:prstGeom>
            <a:solidFill>
              <a:srgbClr val="000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104" name="Picture 80" descr="Mughal1700[1]"/>
            <p:cNvPicPr>
              <a:picLocks noChangeAspect="1" noChangeArrowheads="1"/>
            </p:cNvPicPr>
            <p:nvPr/>
          </p:nvPicPr>
          <p:blipFill>
            <a:blip r:embed="rId3" cstate="print"/>
            <a:srcRect l="14864" t="4892" r="31287" b="8566"/>
            <a:stretch>
              <a:fillRect/>
            </a:stretch>
          </p:blipFill>
          <p:spPr bwMode="auto">
            <a:xfrm>
              <a:off x="647391" y="412433"/>
              <a:ext cx="4408461" cy="4133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05" name="Freeform 81"/>
            <p:cNvSpPr>
              <a:spLocks/>
            </p:cNvSpPr>
            <p:nvPr/>
          </p:nvSpPr>
          <p:spPr bwMode="auto">
            <a:xfrm>
              <a:off x="519113" y="747713"/>
              <a:ext cx="4657397" cy="777240"/>
            </a:xfrm>
            <a:custGeom>
              <a:avLst/>
              <a:gdLst/>
              <a:ahLst/>
              <a:cxnLst>
                <a:cxn ang="0">
                  <a:pos x="0" y="537"/>
                </a:cxn>
                <a:cxn ang="0">
                  <a:pos x="828" y="412"/>
                </a:cxn>
                <a:cxn ang="0">
                  <a:pos x="1248" y="403"/>
                </a:cxn>
                <a:cxn ang="0">
                  <a:pos x="1518" y="214"/>
                </a:cxn>
                <a:cxn ang="0">
                  <a:pos x="1828" y="29"/>
                </a:cxn>
                <a:cxn ang="0">
                  <a:pos x="2212" y="150"/>
                </a:cxn>
                <a:cxn ang="0">
                  <a:pos x="2436" y="88"/>
                </a:cxn>
                <a:cxn ang="0">
                  <a:pos x="2926" y="65"/>
                </a:cxn>
                <a:cxn ang="0">
                  <a:pos x="3259" y="225"/>
                </a:cxn>
                <a:cxn ang="0">
                  <a:pos x="3511" y="413"/>
                </a:cxn>
                <a:cxn ang="0">
                  <a:pos x="3670" y="525"/>
                </a:cxn>
                <a:cxn ang="0">
                  <a:pos x="3829" y="656"/>
                </a:cxn>
                <a:cxn ang="0">
                  <a:pos x="4007" y="946"/>
                </a:cxn>
                <a:cxn ang="0">
                  <a:pos x="4250" y="1207"/>
                </a:cxn>
                <a:cxn ang="0">
                  <a:pos x="4726" y="975"/>
                </a:cxn>
                <a:cxn ang="0">
                  <a:pos x="5032" y="825"/>
                </a:cxn>
                <a:cxn ang="0">
                  <a:pos x="5559" y="431"/>
                </a:cxn>
                <a:cxn ang="0">
                  <a:pos x="6204" y="198"/>
                </a:cxn>
                <a:cxn ang="0">
                  <a:pos x="6560" y="263"/>
                </a:cxn>
                <a:cxn ang="0">
                  <a:pos x="6756" y="141"/>
                </a:cxn>
                <a:cxn ang="0">
                  <a:pos x="7037" y="113"/>
                </a:cxn>
                <a:cxn ang="0">
                  <a:pos x="7334" y="250"/>
                </a:cxn>
              </a:cxnLst>
              <a:rect l="0" t="0" r="r" b="b"/>
              <a:pathLst>
                <a:path w="7334" h="1224">
                  <a:moveTo>
                    <a:pt x="0" y="537"/>
                  </a:moveTo>
                  <a:cubicBezTo>
                    <a:pt x="138" y="516"/>
                    <a:pt x="601" y="439"/>
                    <a:pt x="828" y="412"/>
                  </a:cubicBezTo>
                  <a:cubicBezTo>
                    <a:pt x="1036" y="390"/>
                    <a:pt x="1133" y="436"/>
                    <a:pt x="1248" y="403"/>
                  </a:cubicBezTo>
                  <a:cubicBezTo>
                    <a:pt x="1363" y="370"/>
                    <a:pt x="1421" y="276"/>
                    <a:pt x="1518" y="214"/>
                  </a:cubicBezTo>
                  <a:cubicBezTo>
                    <a:pt x="1539" y="201"/>
                    <a:pt x="1734" y="43"/>
                    <a:pt x="1828" y="29"/>
                  </a:cubicBezTo>
                  <a:cubicBezTo>
                    <a:pt x="1948" y="20"/>
                    <a:pt x="2111" y="140"/>
                    <a:pt x="2212" y="150"/>
                  </a:cubicBezTo>
                  <a:cubicBezTo>
                    <a:pt x="2271" y="143"/>
                    <a:pt x="2322" y="103"/>
                    <a:pt x="2436" y="88"/>
                  </a:cubicBezTo>
                  <a:cubicBezTo>
                    <a:pt x="2578" y="0"/>
                    <a:pt x="2762" y="60"/>
                    <a:pt x="2926" y="65"/>
                  </a:cubicBezTo>
                  <a:cubicBezTo>
                    <a:pt x="3048" y="90"/>
                    <a:pt x="3134" y="213"/>
                    <a:pt x="3259" y="225"/>
                  </a:cubicBezTo>
                  <a:cubicBezTo>
                    <a:pt x="3354" y="249"/>
                    <a:pt x="3412" y="398"/>
                    <a:pt x="3511" y="413"/>
                  </a:cubicBezTo>
                  <a:cubicBezTo>
                    <a:pt x="3606" y="451"/>
                    <a:pt x="3618" y="491"/>
                    <a:pt x="3670" y="525"/>
                  </a:cubicBezTo>
                  <a:cubicBezTo>
                    <a:pt x="3730" y="569"/>
                    <a:pt x="3796" y="616"/>
                    <a:pt x="3829" y="656"/>
                  </a:cubicBezTo>
                  <a:cubicBezTo>
                    <a:pt x="3858" y="737"/>
                    <a:pt x="3954" y="848"/>
                    <a:pt x="4007" y="946"/>
                  </a:cubicBezTo>
                  <a:cubicBezTo>
                    <a:pt x="4074" y="1009"/>
                    <a:pt x="4154" y="1190"/>
                    <a:pt x="4250" y="1207"/>
                  </a:cubicBezTo>
                  <a:cubicBezTo>
                    <a:pt x="4346" y="1224"/>
                    <a:pt x="4596" y="1039"/>
                    <a:pt x="4726" y="975"/>
                  </a:cubicBezTo>
                  <a:cubicBezTo>
                    <a:pt x="4856" y="911"/>
                    <a:pt x="4955" y="861"/>
                    <a:pt x="5032" y="825"/>
                  </a:cubicBezTo>
                  <a:cubicBezTo>
                    <a:pt x="5235" y="730"/>
                    <a:pt x="5343" y="526"/>
                    <a:pt x="5559" y="431"/>
                  </a:cubicBezTo>
                  <a:cubicBezTo>
                    <a:pt x="5698" y="378"/>
                    <a:pt x="6048" y="223"/>
                    <a:pt x="6204" y="198"/>
                  </a:cubicBezTo>
                  <a:cubicBezTo>
                    <a:pt x="6371" y="170"/>
                    <a:pt x="6468" y="272"/>
                    <a:pt x="6560" y="263"/>
                  </a:cubicBezTo>
                  <a:cubicBezTo>
                    <a:pt x="6625" y="261"/>
                    <a:pt x="6610" y="156"/>
                    <a:pt x="6756" y="141"/>
                  </a:cubicBezTo>
                  <a:cubicBezTo>
                    <a:pt x="6839" y="119"/>
                    <a:pt x="6937" y="111"/>
                    <a:pt x="7037" y="113"/>
                  </a:cubicBezTo>
                  <a:cubicBezTo>
                    <a:pt x="7133" y="131"/>
                    <a:pt x="7281" y="244"/>
                    <a:pt x="7334" y="250"/>
                  </a:cubicBezTo>
                </a:path>
              </a:pathLst>
            </a:custGeom>
            <a:noFill/>
            <a:ln w="1587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06" name="Freeform 82"/>
            <p:cNvSpPr>
              <a:spLocks/>
            </p:cNvSpPr>
            <p:nvPr/>
          </p:nvSpPr>
          <p:spPr bwMode="auto">
            <a:xfrm>
              <a:off x="2001301" y="821373"/>
              <a:ext cx="2252494" cy="1863725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16" y="233"/>
                </a:cxn>
                <a:cxn ang="0">
                  <a:pos x="114" y="389"/>
                </a:cxn>
                <a:cxn ang="0">
                  <a:pos x="160" y="458"/>
                </a:cxn>
                <a:cxn ang="0">
                  <a:pos x="333" y="544"/>
                </a:cxn>
                <a:cxn ang="0">
                  <a:pos x="813" y="599"/>
                </a:cxn>
                <a:cxn ang="0">
                  <a:pos x="934" y="692"/>
                </a:cxn>
                <a:cxn ang="0">
                  <a:pos x="972" y="964"/>
                </a:cxn>
                <a:cxn ang="0">
                  <a:pos x="1037" y="1366"/>
                </a:cxn>
                <a:cxn ang="0">
                  <a:pos x="1140" y="1618"/>
                </a:cxn>
                <a:cxn ang="0">
                  <a:pos x="1177" y="1702"/>
                </a:cxn>
                <a:cxn ang="0">
                  <a:pos x="1327" y="1945"/>
                </a:cxn>
                <a:cxn ang="0">
                  <a:pos x="1879" y="1970"/>
                </a:cxn>
                <a:cxn ang="0">
                  <a:pos x="2308" y="2192"/>
                </a:cxn>
                <a:cxn ang="0">
                  <a:pos x="2533" y="2432"/>
                </a:cxn>
                <a:cxn ang="0">
                  <a:pos x="2748" y="2506"/>
                </a:cxn>
                <a:cxn ang="0">
                  <a:pos x="3122" y="2553"/>
                </a:cxn>
                <a:cxn ang="0">
                  <a:pos x="3403" y="2710"/>
                </a:cxn>
                <a:cxn ang="0">
                  <a:pos x="3547" y="2935"/>
                </a:cxn>
              </a:cxnLst>
              <a:rect l="0" t="0" r="r" b="b"/>
              <a:pathLst>
                <a:path w="3547" h="2935">
                  <a:moveTo>
                    <a:pt x="18" y="0"/>
                  </a:moveTo>
                  <a:cubicBezTo>
                    <a:pt x="26" y="36"/>
                    <a:pt x="0" y="168"/>
                    <a:pt x="16" y="233"/>
                  </a:cubicBezTo>
                  <a:cubicBezTo>
                    <a:pt x="32" y="298"/>
                    <a:pt x="90" y="351"/>
                    <a:pt x="114" y="389"/>
                  </a:cubicBezTo>
                  <a:cubicBezTo>
                    <a:pt x="138" y="427"/>
                    <a:pt x="124" y="432"/>
                    <a:pt x="160" y="458"/>
                  </a:cubicBezTo>
                  <a:cubicBezTo>
                    <a:pt x="205" y="497"/>
                    <a:pt x="268" y="511"/>
                    <a:pt x="333" y="544"/>
                  </a:cubicBezTo>
                  <a:cubicBezTo>
                    <a:pt x="442" y="567"/>
                    <a:pt x="713" y="574"/>
                    <a:pt x="813" y="599"/>
                  </a:cubicBezTo>
                  <a:cubicBezTo>
                    <a:pt x="861" y="615"/>
                    <a:pt x="903" y="641"/>
                    <a:pt x="934" y="692"/>
                  </a:cubicBezTo>
                  <a:cubicBezTo>
                    <a:pt x="996" y="789"/>
                    <a:pt x="960" y="707"/>
                    <a:pt x="972" y="964"/>
                  </a:cubicBezTo>
                  <a:cubicBezTo>
                    <a:pt x="979" y="1099"/>
                    <a:pt x="960" y="1246"/>
                    <a:pt x="1037" y="1366"/>
                  </a:cubicBezTo>
                  <a:cubicBezTo>
                    <a:pt x="1065" y="1475"/>
                    <a:pt x="1117" y="1562"/>
                    <a:pt x="1140" y="1618"/>
                  </a:cubicBezTo>
                  <a:cubicBezTo>
                    <a:pt x="1150" y="1649"/>
                    <a:pt x="1170" y="1671"/>
                    <a:pt x="1177" y="1702"/>
                  </a:cubicBezTo>
                  <a:cubicBezTo>
                    <a:pt x="1192" y="1767"/>
                    <a:pt x="1280" y="1897"/>
                    <a:pt x="1327" y="1945"/>
                  </a:cubicBezTo>
                  <a:cubicBezTo>
                    <a:pt x="1444" y="1990"/>
                    <a:pt x="1719" y="1957"/>
                    <a:pt x="1879" y="1970"/>
                  </a:cubicBezTo>
                  <a:cubicBezTo>
                    <a:pt x="2042" y="2011"/>
                    <a:pt x="2199" y="2115"/>
                    <a:pt x="2308" y="2192"/>
                  </a:cubicBezTo>
                  <a:cubicBezTo>
                    <a:pt x="2422" y="2259"/>
                    <a:pt x="2466" y="2365"/>
                    <a:pt x="2533" y="2432"/>
                  </a:cubicBezTo>
                  <a:cubicBezTo>
                    <a:pt x="2614" y="2510"/>
                    <a:pt x="2650" y="2486"/>
                    <a:pt x="2748" y="2506"/>
                  </a:cubicBezTo>
                  <a:cubicBezTo>
                    <a:pt x="2846" y="2526"/>
                    <a:pt x="2996" y="2527"/>
                    <a:pt x="3122" y="2553"/>
                  </a:cubicBezTo>
                  <a:cubicBezTo>
                    <a:pt x="3231" y="2587"/>
                    <a:pt x="3332" y="2646"/>
                    <a:pt x="3403" y="2710"/>
                  </a:cubicBezTo>
                  <a:cubicBezTo>
                    <a:pt x="3474" y="2774"/>
                    <a:pt x="3502" y="2916"/>
                    <a:pt x="3547" y="2935"/>
                  </a:cubicBezTo>
                </a:path>
              </a:pathLst>
            </a:custGeom>
            <a:noFill/>
            <a:ln w="127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07" name="Freeform 83"/>
            <p:cNvSpPr>
              <a:spLocks/>
            </p:cNvSpPr>
            <p:nvPr/>
          </p:nvSpPr>
          <p:spPr bwMode="auto">
            <a:xfrm>
              <a:off x="653107" y="2110423"/>
              <a:ext cx="4393855" cy="2159635"/>
            </a:xfrm>
            <a:custGeom>
              <a:avLst/>
              <a:gdLst/>
              <a:ahLst/>
              <a:cxnLst>
                <a:cxn ang="0">
                  <a:pos x="0" y="202"/>
                </a:cxn>
                <a:cxn ang="0">
                  <a:pos x="271" y="71"/>
                </a:cxn>
                <a:cxn ang="0">
                  <a:pos x="467" y="34"/>
                </a:cxn>
                <a:cxn ang="0">
                  <a:pos x="626" y="305"/>
                </a:cxn>
                <a:cxn ang="0">
                  <a:pos x="953" y="483"/>
                </a:cxn>
                <a:cxn ang="0">
                  <a:pos x="1327" y="595"/>
                </a:cxn>
                <a:cxn ang="0">
                  <a:pos x="1683" y="754"/>
                </a:cxn>
                <a:cxn ang="0">
                  <a:pos x="1786" y="838"/>
                </a:cxn>
                <a:cxn ang="0">
                  <a:pos x="2038" y="978"/>
                </a:cxn>
                <a:cxn ang="0">
                  <a:pos x="2244" y="1081"/>
                </a:cxn>
                <a:cxn ang="0">
                  <a:pos x="2468" y="1193"/>
                </a:cxn>
                <a:cxn ang="0">
                  <a:pos x="2646" y="1371"/>
                </a:cxn>
                <a:cxn ang="0">
                  <a:pos x="2711" y="1511"/>
                </a:cxn>
                <a:cxn ang="0">
                  <a:pos x="2758" y="1595"/>
                </a:cxn>
                <a:cxn ang="0">
                  <a:pos x="2805" y="2007"/>
                </a:cxn>
                <a:cxn ang="0">
                  <a:pos x="3076" y="2231"/>
                </a:cxn>
                <a:cxn ang="0">
                  <a:pos x="3291" y="2409"/>
                </a:cxn>
                <a:cxn ang="0">
                  <a:pos x="3347" y="2446"/>
                </a:cxn>
                <a:cxn ang="0">
                  <a:pos x="3450" y="2624"/>
                </a:cxn>
                <a:cxn ang="0">
                  <a:pos x="3683" y="2800"/>
                </a:cxn>
                <a:cxn ang="0">
                  <a:pos x="3660" y="3113"/>
                </a:cxn>
                <a:cxn ang="0">
                  <a:pos x="3927" y="3391"/>
                </a:cxn>
                <a:cxn ang="0">
                  <a:pos x="4189" y="3176"/>
                </a:cxn>
                <a:cxn ang="0">
                  <a:pos x="4553" y="2409"/>
                </a:cxn>
                <a:cxn ang="0">
                  <a:pos x="4909" y="1670"/>
                </a:cxn>
                <a:cxn ang="0">
                  <a:pos x="5619" y="913"/>
                </a:cxn>
                <a:cxn ang="0">
                  <a:pos x="6190" y="1436"/>
                </a:cxn>
                <a:cxn ang="0">
                  <a:pos x="6433" y="2175"/>
                </a:cxn>
                <a:cxn ang="0">
                  <a:pos x="6919" y="2783"/>
                </a:cxn>
              </a:cxnLst>
              <a:rect l="0" t="0" r="r" b="b"/>
              <a:pathLst>
                <a:path w="6919" h="3401">
                  <a:moveTo>
                    <a:pt x="0" y="202"/>
                  </a:moveTo>
                  <a:cubicBezTo>
                    <a:pt x="45" y="180"/>
                    <a:pt x="193" y="99"/>
                    <a:pt x="271" y="71"/>
                  </a:cubicBezTo>
                  <a:cubicBezTo>
                    <a:pt x="353" y="41"/>
                    <a:pt x="417" y="0"/>
                    <a:pt x="467" y="34"/>
                  </a:cubicBezTo>
                  <a:cubicBezTo>
                    <a:pt x="566" y="98"/>
                    <a:pt x="548" y="227"/>
                    <a:pt x="626" y="305"/>
                  </a:cubicBezTo>
                  <a:cubicBezTo>
                    <a:pt x="707" y="380"/>
                    <a:pt x="889" y="450"/>
                    <a:pt x="953" y="483"/>
                  </a:cubicBezTo>
                  <a:cubicBezTo>
                    <a:pt x="1070" y="531"/>
                    <a:pt x="1246" y="569"/>
                    <a:pt x="1327" y="595"/>
                  </a:cubicBezTo>
                  <a:cubicBezTo>
                    <a:pt x="1449" y="640"/>
                    <a:pt x="1607" y="714"/>
                    <a:pt x="1683" y="754"/>
                  </a:cubicBezTo>
                  <a:cubicBezTo>
                    <a:pt x="1720" y="779"/>
                    <a:pt x="1750" y="813"/>
                    <a:pt x="1786" y="838"/>
                  </a:cubicBezTo>
                  <a:cubicBezTo>
                    <a:pt x="1845" y="875"/>
                    <a:pt x="1976" y="942"/>
                    <a:pt x="2038" y="978"/>
                  </a:cubicBezTo>
                  <a:cubicBezTo>
                    <a:pt x="2114" y="1019"/>
                    <a:pt x="2172" y="1045"/>
                    <a:pt x="2244" y="1081"/>
                  </a:cubicBezTo>
                  <a:cubicBezTo>
                    <a:pt x="2295" y="1104"/>
                    <a:pt x="2414" y="1159"/>
                    <a:pt x="2468" y="1193"/>
                  </a:cubicBezTo>
                  <a:cubicBezTo>
                    <a:pt x="2535" y="1241"/>
                    <a:pt x="2605" y="1318"/>
                    <a:pt x="2646" y="1371"/>
                  </a:cubicBezTo>
                  <a:cubicBezTo>
                    <a:pt x="2662" y="1420"/>
                    <a:pt x="2688" y="1465"/>
                    <a:pt x="2711" y="1511"/>
                  </a:cubicBezTo>
                  <a:cubicBezTo>
                    <a:pt x="2732" y="1553"/>
                    <a:pt x="2721" y="1558"/>
                    <a:pt x="2758" y="1595"/>
                  </a:cubicBezTo>
                  <a:cubicBezTo>
                    <a:pt x="2802" y="1728"/>
                    <a:pt x="2782" y="1870"/>
                    <a:pt x="2805" y="2007"/>
                  </a:cubicBezTo>
                  <a:cubicBezTo>
                    <a:pt x="2858" y="2113"/>
                    <a:pt x="2995" y="2164"/>
                    <a:pt x="3076" y="2231"/>
                  </a:cubicBezTo>
                  <a:cubicBezTo>
                    <a:pt x="3146" y="2273"/>
                    <a:pt x="3238" y="2381"/>
                    <a:pt x="3291" y="2409"/>
                  </a:cubicBezTo>
                  <a:cubicBezTo>
                    <a:pt x="3310" y="2421"/>
                    <a:pt x="3334" y="2427"/>
                    <a:pt x="3347" y="2446"/>
                  </a:cubicBezTo>
                  <a:cubicBezTo>
                    <a:pt x="3388" y="2506"/>
                    <a:pt x="3418" y="2560"/>
                    <a:pt x="3450" y="2624"/>
                  </a:cubicBezTo>
                  <a:cubicBezTo>
                    <a:pt x="3482" y="2687"/>
                    <a:pt x="3623" y="2762"/>
                    <a:pt x="3683" y="2800"/>
                  </a:cubicBezTo>
                  <a:cubicBezTo>
                    <a:pt x="3716" y="2883"/>
                    <a:pt x="3610" y="3013"/>
                    <a:pt x="3660" y="3113"/>
                  </a:cubicBezTo>
                  <a:cubicBezTo>
                    <a:pt x="3702" y="3142"/>
                    <a:pt x="3839" y="3381"/>
                    <a:pt x="3927" y="3391"/>
                  </a:cubicBezTo>
                  <a:cubicBezTo>
                    <a:pt x="4015" y="3401"/>
                    <a:pt x="4085" y="3340"/>
                    <a:pt x="4189" y="3176"/>
                  </a:cubicBezTo>
                  <a:cubicBezTo>
                    <a:pt x="4293" y="3012"/>
                    <a:pt x="4433" y="2660"/>
                    <a:pt x="4553" y="2409"/>
                  </a:cubicBezTo>
                  <a:cubicBezTo>
                    <a:pt x="4673" y="2158"/>
                    <a:pt x="4731" y="1919"/>
                    <a:pt x="4909" y="1670"/>
                  </a:cubicBezTo>
                  <a:cubicBezTo>
                    <a:pt x="5087" y="1421"/>
                    <a:pt x="5406" y="952"/>
                    <a:pt x="5619" y="913"/>
                  </a:cubicBezTo>
                  <a:cubicBezTo>
                    <a:pt x="5832" y="874"/>
                    <a:pt x="6054" y="1226"/>
                    <a:pt x="6190" y="1436"/>
                  </a:cubicBezTo>
                  <a:cubicBezTo>
                    <a:pt x="6326" y="1646"/>
                    <a:pt x="6312" y="1951"/>
                    <a:pt x="6433" y="2175"/>
                  </a:cubicBezTo>
                  <a:cubicBezTo>
                    <a:pt x="6554" y="2399"/>
                    <a:pt x="6818" y="2656"/>
                    <a:pt x="6919" y="2783"/>
                  </a:cubicBezTo>
                </a:path>
              </a:pathLst>
            </a:custGeom>
            <a:noFill/>
            <a:ln w="127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10" name="Text Box 86"/>
            <p:cNvSpPr txBox="1">
              <a:spLocks noChangeAspect="1" noChangeArrowheads="1"/>
            </p:cNvSpPr>
            <p:nvPr/>
          </p:nvSpPr>
          <p:spPr bwMode="auto">
            <a:xfrm>
              <a:off x="1656942" y="1123633"/>
              <a:ext cx="390015" cy="9828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GB" sz="9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Khyber Pass</a:t>
              </a: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111" name="Text Box 87"/>
            <p:cNvSpPr txBox="1">
              <a:spLocks noChangeAspect="1" noChangeArrowheads="1"/>
            </p:cNvSpPr>
            <p:nvPr/>
          </p:nvSpPr>
          <p:spPr bwMode="auto">
            <a:xfrm>
              <a:off x="1920650" y="473393"/>
              <a:ext cx="259290" cy="9828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GB" sz="9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Fergana</a:t>
              </a: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112" name="Text Box 88"/>
            <p:cNvSpPr txBox="1">
              <a:spLocks noChangeAspect="1" noChangeArrowheads="1"/>
            </p:cNvSpPr>
            <p:nvPr/>
          </p:nvSpPr>
          <p:spPr bwMode="auto">
            <a:xfrm>
              <a:off x="2120054" y="1195388"/>
              <a:ext cx="317630" cy="9828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GB" sz="9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Peshawar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113" name="Oval 89"/>
            <p:cNvSpPr>
              <a:spLocks noChangeAspect="1" noChangeArrowheads="1"/>
            </p:cNvSpPr>
            <p:nvPr/>
          </p:nvSpPr>
          <p:spPr bwMode="auto">
            <a:xfrm>
              <a:off x="1942242" y="1570038"/>
              <a:ext cx="48263" cy="48260"/>
            </a:xfrm>
            <a:prstGeom prst="ellipse">
              <a:avLst/>
            </a:prstGeom>
            <a:solidFill>
              <a:srgbClr val="000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14" name="Oval 90"/>
            <p:cNvSpPr>
              <a:spLocks noChangeAspect="1" noChangeArrowheads="1"/>
            </p:cNvSpPr>
            <p:nvPr/>
          </p:nvSpPr>
          <p:spPr bwMode="auto">
            <a:xfrm>
              <a:off x="2229916" y="1688148"/>
              <a:ext cx="48263" cy="48260"/>
            </a:xfrm>
            <a:prstGeom prst="ellipse">
              <a:avLst/>
            </a:prstGeom>
            <a:solidFill>
              <a:srgbClr val="000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15" name="Text Box 91"/>
            <p:cNvSpPr txBox="1">
              <a:spLocks noChangeAspect="1" noChangeArrowheads="1"/>
            </p:cNvSpPr>
            <p:nvPr/>
          </p:nvSpPr>
          <p:spPr bwMode="auto">
            <a:xfrm>
              <a:off x="1892886" y="1745933"/>
              <a:ext cx="442953" cy="9828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GB" sz="900" b="1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Muzaffargarh</a:t>
              </a: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116" name="Oval 92"/>
            <p:cNvSpPr>
              <a:spLocks noChangeAspect="1" noChangeArrowheads="1"/>
            </p:cNvSpPr>
            <p:nvPr/>
          </p:nvSpPr>
          <p:spPr bwMode="auto">
            <a:xfrm>
              <a:off x="2840826" y="2144713"/>
              <a:ext cx="47628" cy="47625"/>
            </a:xfrm>
            <a:prstGeom prst="ellipse">
              <a:avLst/>
            </a:prstGeom>
            <a:solidFill>
              <a:srgbClr val="000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17" name="Text Box 93"/>
            <p:cNvSpPr txBox="1">
              <a:spLocks noChangeAspect="1" noChangeArrowheads="1"/>
            </p:cNvSpPr>
            <p:nvPr/>
          </p:nvSpPr>
          <p:spPr bwMode="auto">
            <a:xfrm>
              <a:off x="2363552" y="2126298"/>
              <a:ext cx="453757" cy="9828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GB" sz="900" b="1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Fatehpur</a:t>
              </a:r>
              <a:r>
                <a:rPr kumimoji="0" lang="en-GB" sz="9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 </a:t>
              </a:r>
              <a:r>
                <a:rPr kumimoji="0" lang="en-GB" sz="900" b="1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Sikri</a:t>
              </a: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118" name="Oval 94"/>
            <p:cNvSpPr>
              <a:spLocks noChangeAspect="1" noChangeArrowheads="1"/>
            </p:cNvSpPr>
            <p:nvPr/>
          </p:nvSpPr>
          <p:spPr bwMode="auto">
            <a:xfrm>
              <a:off x="2555692" y="2582863"/>
              <a:ext cx="47628" cy="47625"/>
            </a:xfrm>
            <a:prstGeom prst="ellipse">
              <a:avLst/>
            </a:prstGeom>
            <a:solidFill>
              <a:srgbClr val="000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19" name="Text Box 95"/>
            <p:cNvSpPr txBox="1">
              <a:spLocks noChangeAspect="1" noChangeArrowheads="1"/>
            </p:cNvSpPr>
            <p:nvPr/>
          </p:nvSpPr>
          <p:spPr bwMode="auto">
            <a:xfrm>
              <a:off x="2629992" y="2547938"/>
              <a:ext cx="403252" cy="11557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GB" sz="900" b="1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Khambat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120" name="Oval 96"/>
            <p:cNvSpPr>
              <a:spLocks noChangeAspect="1" noChangeArrowheads="1"/>
            </p:cNvSpPr>
            <p:nvPr/>
          </p:nvSpPr>
          <p:spPr bwMode="auto">
            <a:xfrm>
              <a:off x="4182035" y="2432368"/>
              <a:ext cx="47628" cy="48260"/>
            </a:xfrm>
            <a:prstGeom prst="ellipse">
              <a:avLst/>
            </a:prstGeom>
            <a:solidFill>
              <a:srgbClr val="000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21" name="Oval 97"/>
            <p:cNvSpPr>
              <a:spLocks noChangeAspect="1" noChangeArrowheads="1"/>
            </p:cNvSpPr>
            <p:nvPr/>
          </p:nvSpPr>
          <p:spPr bwMode="auto">
            <a:xfrm>
              <a:off x="4102019" y="2368868"/>
              <a:ext cx="47628" cy="48260"/>
            </a:xfrm>
            <a:prstGeom prst="ellipse">
              <a:avLst/>
            </a:prstGeom>
            <a:solidFill>
              <a:srgbClr val="000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22" name="Text Box 98"/>
            <p:cNvSpPr txBox="1">
              <a:spLocks noChangeAspect="1" noChangeArrowheads="1"/>
            </p:cNvSpPr>
            <p:nvPr/>
          </p:nvSpPr>
          <p:spPr bwMode="auto">
            <a:xfrm>
              <a:off x="4252524" y="2409508"/>
              <a:ext cx="206352" cy="9828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GB" sz="9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Dhaka</a:t>
              </a: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123" name="Text Box 99"/>
            <p:cNvSpPr txBox="1">
              <a:spLocks noChangeAspect="1" noChangeArrowheads="1"/>
            </p:cNvSpPr>
            <p:nvPr/>
          </p:nvSpPr>
          <p:spPr bwMode="auto">
            <a:xfrm>
              <a:off x="3945799" y="2241233"/>
              <a:ext cx="231200" cy="9828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GB" sz="900" b="1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Palashi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124" name="Oval 100"/>
            <p:cNvSpPr>
              <a:spLocks noChangeAspect="1" noChangeArrowheads="1"/>
            </p:cNvSpPr>
            <p:nvPr/>
          </p:nvSpPr>
          <p:spPr bwMode="auto">
            <a:xfrm>
              <a:off x="3437766" y="2194243"/>
              <a:ext cx="47628" cy="47625"/>
            </a:xfrm>
            <a:prstGeom prst="ellipse">
              <a:avLst/>
            </a:prstGeom>
            <a:solidFill>
              <a:srgbClr val="000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25" name="Text Box 101"/>
            <p:cNvSpPr txBox="1">
              <a:spLocks noChangeArrowheads="1"/>
            </p:cNvSpPr>
            <p:nvPr/>
          </p:nvSpPr>
          <p:spPr bwMode="auto">
            <a:xfrm>
              <a:off x="3174223" y="2097723"/>
              <a:ext cx="329514" cy="9828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GB" sz="9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Allahabad</a:t>
              </a: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126" name="Text Box 102"/>
            <p:cNvSpPr txBox="1">
              <a:spLocks noChangeAspect="1" noChangeArrowheads="1"/>
            </p:cNvSpPr>
            <p:nvPr/>
          </p:nvSpPr>
          <p:spPr bwMode="auto">
            <a:xfrm>
              <a:off x="3145646" y="2408873"/>
              <a:ext cx="329514" cy="21840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  <a:tabLst/>
              </a:pPr>
              <a:r>
                <a:rPr kumimoji="0" lang="en-GB" sz="10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MUGHAL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  <a:tabLst/>
              </a:pPr>
              <a:r>
                <a:rPr kumimoji="0" lang="en-GB" sz="10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EMPIRE</a:t>
              </a: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127" name="Oval 103"/>
            <p:cNvSpPr>
              <a:spLocks noChangeAspect="1" noChangeArrowheads="1"/>
            </p:cNvSpPr>
            <p:nvPr/>
          </p:nvSpPr>
          <p:spPr bwMode="auto">
            <a:xfrm>
              <a:off x="2969105" y="3868103"/>
              <a:ext cx="48263" cy="47625"/>
            </a:xfrm>
            <a:prstGeom prst="ellipse">
              <a:avLst/>
            </a:prstGeom>
            <a:solidFill>
              <a:srgbClr val="000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28" name="Oval 104"/>
            <p:cNvSpPr>
              <a:spLocks noChangeAspect="1" noChangeArrowheads="1"/>
            </p:cNvSpPr>
            <p:nvPr/>
          </p:nvSpPr>
          <p:spPr bwMode="auto">
            <a:xfrm>
              <a:off x="2838286" y="3604578"/>
              <a:ext cx="47628" cy="46990"/>
            </a:xfrm>
            <a:prstGeom prst="ellipse">
              <a:avLst/>
            </a:prstGeom>
            <a:solidFill>
              <a:srgbClr val="000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29" name="Oval 105"/>
            <p:cNvSpPr>
              <a:spLocks noChangeAspect="1" noChangeArrowheads="1"/>
            </p:cNvSpPr>
            <p:nvPr/>
          </p:nvSpPr>
          <p:spPr bwMode="auto">
            <a:xfrm>
              <a:off x="2684606" y="3089593"/>
              <a:ext cx="48263" cy="46990"/>
            </a:xfrm>
            <a:prstGeom prst="ellipse">
              <a:avLst/>
            </a:prstGeom>
            <a:solidFill>
              <a:srgbClr val="000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30" name="Oval 106"/>
            <p:cNvSpPr>
              <a:spLocks noChangeAspect="1" noChangeArrowheads="1"/>
            </p:cNvSpPr>
            <p:nvPr/>
          </p:nvSpPr>
          <p:spPr bwMode="auto">
            <a:xfrm>
              <a:off x="2632532" y="3080703"/>
              <a:ext cx="48263" cy="46990"/>
            </a:xfrm>
            <a:prstGeom prst="ellipse">
              <a:avLst/>
            </a:prstGeom>
            <a:solidFill>
              <a:srgbClr val="000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31" name="Text Box 107"/>
            <p:cNvSpPr txBox="1">
              <a:spLocks noChangeAspect="1" noChangeArrowheads="1"/>
            </p:cNvSpPr>
            <p:nvPr/>
          </p:nvSpPr>
          <p:spPr bwMode="auto">
            <a:xfrm>
              <a:off x="2139105" y="1052513"/>
              <a:ext cx="184744" cy="9828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GB" sz="9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Kabul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132" name="Text Box 108"/>
            <p:cNvSpPr txBox="1">
              <a:spLocks noChangeAspect="1" noChangeArrowheads="1"/>
            </p:cNvSpPr>
            <p:nvPr/>
          </p:nvSpPr>
          <p:spPr bwMode="auto">
            <a:xfrm>
              <a:off x="2346764" y="1460818"/>
              <a:ext cx="222557" cy="9828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GB" sz="9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Lahore</a:t>
              </a: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133" name="Text Box 109"/>
            <p:cNvSpPr txBox="1">
              <a:spLocks noChangeAspect="1" noChangeArrowheads="1"/>
            </p:cNvSpPr>
            <p:nvPr/>
          </p:nvSpPr>
          <p:spPr bwMode="auto">
            <a:xfrm>
              <a:off x="1768875" y="1625283"/>
              <a:ext cx="313308" cy="9828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GB" sz="9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Kandahar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134" name="Oval 110"/>
            <p:cNvSpPr>
              <a:spLocks noChangeAspect="1" noChangeArrowheads="1"/>
            </p:cNvSpPr>
            <p:nvPr/>
          </p:nvSpPr>
          <p:spPr bwMode="auto">
            <a:xfrm>
              <a:off x="2454086" y="1580833"/>
              <a:ext cx="48263" cy="48260"/>
            </a:xfrm>
            <a:prstGeom prst="ellipse">
              <a:avLst/>
            </a:prstGeom>
            <a:solidFill>
              <a:srgbClr val="000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35" name="Oval 111"/>
            <p:cNvSpPr>
              <a:spLocks noChangeAspect="1" noChangeArrowheads="1"/>
            </p:cNvSpPr>
            <p:nvPr/>
          </p:nvSpPr>
          <p:spPr bwMode="auto">
            <a:xfrm>
              <a:off x="2554422" y="1220153"/>
              <a:ext cx="47628" cy="48260"/>
            </a:xfrm>
            <a:prstGeom prst="ellipse">
              <a:avLst/>
            </a:prstGeom>
            <a:solidFill>
              <a:srgbClr val="000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36" name="Text Box 112"/>
            <p:cNvSpPr txBox="1">
              <a:spLocks noChangeAspect="1" noChangeArrowheads="1"/>
            </p:cNvSpPr>
            <p:nvPr/>
          </p:nvSpPr>
          <p:spPr bwMode="auto">
            <a:xfrm>
              <a:off x="2423301" y="1865948"/>
              <a:ext cx="249567" cy="9828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GB" sz="900" b="1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Panipat</a:t>
              </a: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137" name="Text Box 113"/>
            <p:cNvSpPr txBox="1">
              <a:spLocks noChangeAspect="1" noChangeArrowheads="1"/>
            </p:cNvSpPr>
            <p:nvPr/>
          </p:nvSpPr>
          <p:spPr bwMode="auto">
            <a:xfrm>
              <a:off x="3147667" y="3361373"/>
              <a:ext cx="247406" cy="9828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GB" sz="9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Madras</a:t>
              </a: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138" name="Text Box 114"/>
            <p:cNvSpPr txBox="1">
              <a:spLocks noChangeAspect="1" noChangeArrowheads="1"/>
            </p:cNvSpPr>
            <p:nvPr/>
          </p:nvSpPr>
          <p:spPr bwMode="auto">
            <a:xfrm>
              <a:off x="3001816" y="3593148"/>
              <a:ext cx="393256" cy="9828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GB" sz="9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Pondicherry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139" name="Text Box 115"/>
            <p:cNvSpPr txBox="1">
              <a:spLocks noChangeAspect="1" noChangeArrowheads="1"/>
            </p:cNvSpPr>
            <p:nvPr/>
          </p:nvSpPr>
          <p:spPr bwMode="auto">
            <a:xfrm>
              <a:off x="3850425" y="2495868"/>
              <a:ext cx="266852" cy="9828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GB" sz="9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Calcutta</a:t>
              </a: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140" name="Text Box 116"/>
            <p:cNvSpPr txBox="1">
              <a:spLocks noChangeAspect="1" noChangeArrowheads="1"/>
            </p:cNvSpPr>
            <p:nvPr/>
          </p:nvSpPr>
          <p:spPr bwMode="auto">
            <a:xfrm>
              <a:off x="4161078" y="1157288"/>
              <a:ext cx="183663" cy="98281"/>
            </a:xfrm>
            <a:prstGeom prst="rect">
              <a:avLst/>
            </a:prstGeom>
            <a:solidFill>
              <a:srgbClr val="FFFF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GB" sz="9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China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141" name="Oval 117"/>
            <p:cNvSpPr>
              <a:spLocks noChangeAspect="1" noChangeArrowheads="1"/>
            </p:cNvSpPr>
            <p:nvPr/>
          </p:nvSpPr>
          <p:spPr bwMode="auto">
            <a:xfrm>
              <a:off x="2730329" y="1891983"/>
              <a:ext cx="48263" cy="46990"/>
            </a:xfrm>
            <a:prstGeom prst="ellipse">
              <a:avLst/>
            </a:prstGeom>
            <a:solidFill>
              <a:srgbClr val="000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42" name="Oval 118"/>
            <p:cNvSpPr>
              <a:spLocks noChangeAspect="1" noChangeArrowheads="1"/>
            </p:cNvSpPr>
            <p:nvPr/>
          </p:nvSpPr>
          <p:spPr bwMode="auto">
            <a:xfrm>
              <a:off x="2798913" y="2010093"/>
              <a:ext cx="47628" cy="47625"/>
            </a:xfrm>
            <a:prstGeom prst="ellipse">
              <a:avLst/>
            </a:prstGeom>
            <a:solidFill>
              <a:srgbClr val="000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43" name="Text Box 119"/>
            <p:cNvSpPr txBox="1">
              <a:spLocks noChangeAspect="1" noChangeArrowheads="1"/>
            </p:cNvSpPr>
            <p:nvPr/>
          </p:nvSpPr>
          <p:spPr bwMode="auto">
            <a:xfrm>
              <a:off x="2830030" y="2238058"/>
              <a:ext cx="151252" cy="9828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GB" sz="9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Agra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144" name="Text Box 120"/>
            <p:cNvSpPr txBox="1">
              <a:spLocks noChangeAspect="1" noChangeArrowheads="1"/>
            </p:cNvSpPr>
            <p:nvPr/>
          </p:nvSpPr>
          <p:spPr bwMode="auto">
            <a:xfrm>
              <a:off x="2600624" y="1999298"/>
              <a:ext cx="168538" cy="9828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GB" sz="9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Delhi</a:t>
              </a: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145" name="Oval 121"/>
            <p:cNvSpPr>
              <a:spLocks noChangeAspect="1" noChangeArrowheads="1"/>
            </p:cNvSpPr>
            <p:nvPr/>
          </p:nvSpPr>
          <p:spPr bwMode="auto">
            <a:xfrm>
              <a:off x="2910046" y="2175828"/>
              <a:ext cx="48263" cy="46990"/>
            </a:xfrm>
            <a:prstGeom prst="ellipse">
              <a:avLst/>
            </a:prstGeom>
            <a:solidFill>
              <a:srgbClr val="000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46" name="Oval 122"/>
            <p:cNvSpPr>
              <a:spLocks noChangeAspect="1" noChangeArrowheads="1"/>
            </p:cNvSpPr>
            <p:nvPr/>
          </p:nvSpPr>
          <p:spPr bwMode="auto">
            <a:xfrm>
              <a:off x="4126786" y="2522538"/>
              <a:ext cx="47628" cy="48260"/>
            </a:xfrm>
            <a:prstGeom prst="ellipse">
              <a:avLst/>
            </a:prstGeom>
            <a:solidFill>
              <a:srgbClr val="000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47" name="Oval 123"/>
            <p:cNvSpPr>
              <a:spLocks noChangeAspect="1" noChangeArrowheads="1"/>
            </p:cNvSpPr>
            <p:nvPr/>
          </p:nvSpPr>
          <p:spPr bwMode="auto">
            <a:xfrm>
              <a:off x="3322823" y="3705543"/>
              <a:ext cx="48263" cy="47625"/>
            </a:xfrm>
            <a:prstGeom prst="ellipse">
              <a:avLst/>
            </a:prstGeom>
            <a:solidFill>
              <a:srgbClr val="000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48" name="Oval 124"/>
            <p:cNvSpPr>
              <a:spLocks noChangeAspect="1" noChangeArrowheads="1"/>
            </p:cNvSpPr>
            <p:nvPr/>
          </p:nvSpPr>
          <p:spPr bwMode="auto">
            <a:xfrm>
              <a:off x="3343779" y="3470593"/>
              <a:ext cx="47628" cy="48260"/>
            </a:xfrm>
            <a:prstGeom prst="ellipse">
              <a:avLst/>
            </a:prstGeom>
            <a:solidFill>
              <a:srgbClr val="000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49" name="Text Box 125"/>
            <p:cNvSpPr txBox="1">
              <a:spLocks noChangeAspect="1" noChangeArrowheads="1"/>
            </p:cNvSpPr>
            <p:nvPr/>
          </p:nvSpPr>
          <p:spPr bwMode="auto">
            <a:xfrm>
              <a:off x="2365815" y="2867343"/>
              <a:ext cx="606090" cy="9828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GB" sz="9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Bombay (Mumbai)</a:t>
              </a: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150" name="Text Box 126"/>
            <p:cNvSpPr txBox="1">
              <a:spLocks noChangeAspect="1" noChangeArrowheads="1"/>
            </p:cNvSpPr>
            <p:nvPr/>
          </p:nvSpPr>
          <p:spPr bwMode="auto">
            <a:xfrm>
              <a:off x="2758906" y="3330893"/>
              <a:ext cx="130726" cy="9828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GB" sz="9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Goa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151" name="Text Box 127"/>
            <p:cNvSpPr txBox="1">
              <a:spLocks noChangeAspect="1" noChangeArrowheads="1"/>
            </p:cNvSpPr>
            <p:nvPr/>
          </p:nvSpPr>
          <p:spPr bwMode="auto">
            <a:xfrm>
              <a:off x="2628722" y="2674938"/>
              <a:ext cx="230520" cy="11049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GB" sz="900" b="1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Surat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152" name="Text Box 128"/>
            <p:cNvSpPr txBox="1">
              <a:spLocks noChangeAspect="1" noChangeArrowheads="1"/>
            </p:cNvSpPr>
            <p:nvPr/>
          </p:nvSpPr>
          <p:spPr bwMode="auto">
            <a:xfrm>
              <a:off x="1174476" y="3330893"/>
              <a:ext cx="388934" cy="9828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GB" sz="9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Arabian Sea</a:t>
              </a: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153" name="Text Box 129"/>
            <p:cNvSpPr txBox="1">
              <a:spLocks noChangeAspect="1" noChangeArrowheads="1"/>
            </p:cNvSpPr>
            <p:nvPr/>
          </p:nvSpPr>
          <p:spPr bwMode="auto">
            <a:xfrm>
              <a:off x="3961040" y="3014663"/>
              <a:ext cx="439713" cy="9828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GB" sz="9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Bay of Bengal</a:t>
              </a: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154" name="Oval 130"/>
            <p:cNvSpPr>
              <a:spLocks noChangeAspect="1" noChangeArrowheads="1"/>
            </p:cNvSpPr>
            <p:nvPr/>
          </p:nvSpPr>
          <p:spPr bwMode="auto">
            <a:xfrm>
              <a:off x="2602050" y="2981643"/>
              <a:ext cx="48263" cy="46990"/>
            </a:xfrm>
            <a:prstGeom prst="ellipse">
              <a:avLst/>
            </a:prstGeom>
            <a:solidFill>
              <a:srgbClr val="000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55" name="Oval 131"/>
            <p:cNvSpPr>
              <a:spLocks noChangeAspect="1" noChangeArrowheads="1"/>
            </p:cNvSpPr>
            <p:nvPr/>
          </p:nvSpPr>
          <p:spPr bwMode="auto">
            <a:xfrm>
              <a:off x="2759541" y="3426143"/>
              <a:ext cx="47628" cy="46990"/>
            </a:xfrm>
            <a:prstGeom prst="ellipse">
              <a:avLst/>
            </a:prstGeom>
            <a:solidFill>
              <a:srgbClr val="000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56" name="Oval 132"/>
            <p:cNvSpPr>
              <a:spLocks noChangeAspect="1" noChangeArrowheads="1"/>
            </p:cNvSpPr>
            <p:nvPr/>
          </p:nvSpPr>
          <p:spPr bwMode="auto">
            <a:xfrm>
              <a:off x="2555692" y="2717483"/>
              <a:ext cx="47628" cy="47625"/>
            </a:xfrm>
            <a:prstGeom prst="ellipse">
              <a:avLst/>
            </a:prstGeom>
            <a:solidFill>
              <a:srgbClr val="000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57" name="Oval 133"/>
            <p:cNvSpPr>
              <a:spLocks noChangeAspect="1" noChangeArrowheads="1"/>
            </p:cNvSpPr>
            <p:nvPr/>
          </p:nvSpPr>
          <p:spPr bwMode="auto">
            <a:xfrm>
              <a:off x="1987965" y="954088"/>
              <a:ext cx="48263" cy="46990"/>
            </a:xfrm>
            <a:prstGeom prst="ellipse">
              <a:avLst/>
            </a:prstGeom>
            <a:solidFill>
              <a:srgbClr val="000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58" name="Oval 134"/>
            <p:cNvSpPr>
              <a:spLocks noChangeAspect="1" noChangeArrowheads="1"/>
            </p:cNvSpPr>
            <p:nvPr/>
          </p:nvSpPr>
          <p:spPr bwMode="auto">
            <a:xfrm>
              <a:off x="2079411" y="1088708"/>
              <a:ext cx="48263" cy="46990"/>
            </a:xfrm>
            <a:prstGeom prst="ellipse">
              <a:avLst/>
            </a:prstGeom>
            <a:solidFill>
              <a:srgbClr val="000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59" name="WordArt 135"/>
            <p:cNvSpPr>
              <a:spLocks noChangeArrowheads="1" noChangeShapeType="1" noTextEdit="1"/>
            </p:cNvSpPr>
            <p:nvPr/>
          </p:nvSpPr>
          <p:spPr bwMode="auto">
            <a:xfrm rot="3146565">
              <a:off x="2536036" y="1546539"/>
              <a:ext cx="899795" cy="107957"/>
            </a:xfrm>
            <a:prstGeom prst="rect">
              <a:avLst/>
            </a:prstGeom>
          </p:spPr>
          <p:txBody>
            <a:bodyPr wrap="none" fromWordArt="1">
              <a:prstTxWarp prst="textWave2">
                <a:avLst>
                  <a:gd name="adj1" fmla="val 13005"/>
                  <a:gd name="adj2" fmla="val 0"/>
                </a:avLst>
              </a:prstTxWarp>
            </a:bodyPr>
            <a:lstStyle/>
            <a:p>
              <a:pPr algn="ctr" rtl="0"/>
              <a:r>
                <a:rPr lang="en-GB" sz="3600" kern="10" spc="0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latin typeface="Arial Unicode MS"/>
                  <a:ea typeface="Arial Unicode MS"/>
                  <a:cs typeface="Arial Unicode MS"/>
                </a:rPr>
                <a:t>Himalayan Mountains</a:t>
              </a:r>
              <a:endParaRPr lang="en-GB" sz="3600" kern="10" spc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latin typeface="Arial Unicode MS"/>
                <a:ea typeface="Arial Unicode MS"/>
                <a:cs typeface="Arial Unicode MS"/>
              </a:endParaRPr>
            </a:p>
          </p:txBody>
        </p:sp>
        <p:sp>
          <p:nvSpPr>
            <p:cNvPr id="1160" name="WordArt 136"/>
            <p:cNvSpPr>
              <a:spLocks noChangeArrowheads="1" noChangeShapeType="1" noTextEdit="1"/>
            </p:cNvSpPr>
            <p:nvPr/>
          </p:nvSpPr>
          <p:spPr bwMode="auto">
            <a:xfrm rot="20934619">
              <a:off x="1718102" y="1367364"/>
              <a:ext cx="906205" cy="97155"/>
            </a:xfrm>
            <a:prstGeom prst="rect">
              <a:avLst/>
            </a:prstGeom>
          </p:spPr>
          <p:txBody>
            <a:bodyPr wrap="none" fromWordArt="1">
              <a:prstTxWarp prst="textWave2">
                <a:avLst>
                  <a:gd name="adj1" fmla="val 13005"/>
                  <a:gd name="adj2" fmla="val 0"/>
                </a:avLst>
              </a:prstTxWarp>
            </a:bodyPr>
            <a:lstStyle/>
            <a:p>
              <a:pPr algn="ctr" rtl="0"/>
              <a:r>
                <a:rPr lang="en-GB" sz="3600" kern="10" spc="0" dirty="0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latin typeface="Arial Unicode MS"/>
                  <a:ea typeface="Arial Unicode MS"/>
                  <a:cs typeface="Arial Unicode MS"/>
                </a:rPr>
                <a:t>Hindu Kush Mountains</a:t>
              </a:r>
              <a:endParaRPr lang="en-GB" sz="3600" kern="10" spc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latin typeface="Arial Unicode MS"/>
                <a:ea typeface="Arial Unicode MS"/>
                <a:cs typeface="Arial Unicode MS"/>
              </a:endParaRPr>
            </a:p>
          </p:txBody>
        </p:sp>
        <p:sp>
          <p:nvSpPr>
            <p:cNvPr id="1161" name="Text Box 137"/>
            <p:cNvSpPr txBox="1">
              <a:spLocks noChangeArrowheads="1"/>
            </p:cNvSpPr>
            <p:nvPr/>
          </p:nvSpPr>
          <p:spPr bwMode="auto">
            <a:xfrm>
              <a:off x="2734173" y="3843338"/>
              <a:ext cx="323871" cy="10223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GB" sz="9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Calicut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162" name="Text Box 138"/>
            <p:cNvSpPr txBox="1">
              <a:spLocks noChangeArrowheads="1"/>
            </p:cNvSpPr>
            <p:nvPr/>
          </p:nvSpPr>
          <p:spPr bwMode="auto">
            <a:xfrm>
              <a:off x="2464027" y="3581083"/>
              <a:ext cx="353282" cy="9828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GB" sz="9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Mangalore</a:t>
              </a: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163" name="Text Box 139"/>
            <p:cNvSpPr txBox="1">
              <a:spLocks noChangeArrowheads="1"/>
            </p:cNvSpPr>
            <p:nvPr/>
          </p:nvSpPr>
          <p:spPr bwMode="auto">
            <a:xfrm>
              <a:off x="2239545" y="3057843"/>
              <a:ext cx="504223" cy="14414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GB" sz="9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Fort </a:t>
              </a:r>
              <a:r>
                <a:rPr kumimoji="0" lang="en-GB" sz="900" b="1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Raigad</a:t>
              </a: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164" name="Text Box 140"/>
            <p:cNvSpPr txBox="1">
              <a:spLocks noChangeArrowheads="1"/>
            </p:cNvSpPr>
            <p:nvPr/>
          </p:nvSpPr>
          <p:spPr bwMode="auto">
            <a:xfrm>
              <a:off x="2746205" y="3050223"/>
              <a:ext cx="317521" cy="9828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GB" sz="900" b="1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Khadki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165" name="Text Box 141"/>
            <p:cNvSpPr txBox="1">
              <a:spLocks noChangeArrowheads="1"/>
            </p:cNvSpPr>
            <p:nvPr/>
          </p:nvSpPr>
          <p:spPr bwMode="auto">
            <a:xfrm>
              <a:off x="3592081" y="2228533"/>
              <a:ext cx="187985" cy="9828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GB" sz="900" b="1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Buxar</a:t>
              </a: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166" name="Oval 142"/>
            <p:cNvSpPr>
              <a:spLocks noChangeAspect="1" noChangeArrowheads="1"/>
            </p:cNvSpPr>
            <p:nvPr/>
          </p:nvSpPr>
          <p:spPr bwMode="auto">
            <a:xfrm>
              <a:off x="3626373" y="2160588"/>
              <a:ext cx="47628" cy="47625"/>
            </a:xfrm>
            <a:prstGeom prst="ellipse">
              <a:avLst/>
            </a:prstGeom>
            <a:solidFill>
              <a:srgbClr val="000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cxnSp>
          <p:nvCxnSpPr>
            <p:cNvPr id="1167" name="AutoShape 143"/>
            <p:cNvCxnSpPr>
              <a:cxnSpLocks noChangeAspect="1" noChangeShapeType="1"/>
            </p:cNvCxnSpPr>
            <p:nvPr/>
          </p:nvCxnSpPr>
          <p:spPr bwMode="auto">
            <a:xfrm rot="4500000" flipH="1" flipV="1">
              <a:off x="4531308" y="1089972"/>
              <a:ext cx="635" cy="179717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stealth" w="med" len="med"/>
            </a:ln>
            <a:effectLst/>
          </p:spPr>
        </p:cxnSp>
        <p:sp>
          <p:nvSpPr>
            <p:cNvPr id="1168" name="Oval 144"/>
            <p:cNvSpPr>
              <a:spLocks noChangeAspect="1" noChangeArrowheads="1"/>
            </p:cNvSpPr>
            <p:nvPr/>
          </p:nvSpPr>
          <p:spPr bwMode="auto">
            <a:xfrm>
              <a:off x="2190543" y="1152208"/>
              <a:ext cx="48263" cy="46990"/>
            </a:xfrm>
            <a:prstGeom prst="ellipse">
              <a:avLst/>
            </a:prstGeom>
            <a:solidFill>
              <a:srgbClr val="000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69" name="Text Box 145"/>
            <p:cNvSpPr txBox="1">
              <a:spLocks noChangeAspect="1" noChangeArrowheads="1"/>
            </p:cNvSpPr>
            <p:nvPr/>
          </p:nvSpPr>
          <p:spPr bwMode="auto">
            <a:xfrm>
              <a:off x="1661782" y="896360"/>
              <a:ext cx="208512" cy="9828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GB" sz="9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Bactra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170" name="Text Box 146"/>
            <p:cNvSpPr txBox="1">
              <a:spLocks noChangeAspect="1" noChangeArrowheads="1"/>
            </p:cNvSpPr>
            <p:nvPr/>
          </p:nvSpPr>
          <p:spPr bwMode="auto">
            <a:xfrm>
              <a:off x="867751" y="1430973"/>
              <a:ext cx="230120" cy="196562"/>
            </a:xfrm>
            <a:prstGeom prst="rect">
              <a:avLst/>
            </a:prstGeom>
            <a:solidFill>
              <a:srgbClr val="FFFF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  <a:tabLst/>
              </a:pPr>
              <a:r>
                <a:rPr kumimoji="0" lang="en-GB" sz="900" b="1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Savvid</a:t>
              </a:r>
              <a:r>
                <a:rPr kumimoji="0" lang="en-GB" sz="9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  <a:tabLst/>
              </a:pPr>
              <a:r>
                <a:rPr kumimoji="0" lang="en-GB" sz="9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Empire</a:t>
              </a: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1171" name="AutoShape 147"/>
            <p:cNvCxnSpPr>
              <a:cxnSpLocks noChangeAspect="1" noChangeShapeType="1"/>
            </p:cNvCxnSpPr>
            <p:nvPr/>
          </p:nvCxnSpPr>
          <p:spPr bwMode="auto">
            <a:xfrm rot="17100000" flipV="1">
              <a:off x="728677" y="1375722"/>
              <a:ext cx="635" cy="179717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stealth" w="med" len="med"/>
            </a:ln>
            <a:effectLst/>
          </p:spPr>
        </p:cxnSp>
        <p:sp>
          <p:nvSpPr>
            <p:cNvPr id="1172" name="Text Box 148"/>
            <p:cNvSpPr txBox="1">
              <a:spLocks noChangeAspect="1" noChangeArrowheads="1"/>
            </p:cNvSpPr>
            <p:nvPr/>
          </p:nvSpPr>
          <p:spPr bwMode="auto">
            <a:xfrm>
              <a:off x="1867307" y="677863"/>
              <a:ext cx="367327" cy="9828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GB" sz="9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Samarkand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1173" name="AutoShape 149"/>
            <p:cNvCxnSpPr>
              <a:cxnSpLocks noChangeShapeType="1"/>
            </p:cNvCxnSpPr>
            <p:nvPr/>
          </p:nvCxnSpPr>
          <p:spPr bwMode="auto">
            <a:xfrm flipV="1">
              <a:off x="2079411" y="293688"/>
              <a:ext cx="0" cy="179705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stealth" w="med" len="med"/>
            </a:ln>
            <a:effectLst/>
          </p:spPr>
        </p:cxnSp>
        <p:sp>
          <p:nvSpPr>
            <p:cNvPr id="1174" name="Text Box 150"/>
            <p:cNvSpPr txBox="1">
              <a:spLocks noChangeAspect="1" noChangeArrowheads="1"/>
            </p:cNvSpPr>
            <p:nvPr/>
          </p:nvSpPr>
          <p:spPr bwMode="auto">
            <a:xfrm>
              <a:off x="3586365" y="1351598"/>
              <a:ext cx="166377" cy="98281"/>
            </a:xfrm>
            <a:prstGeom prst="rect">
              <a:avLst/>
            </a:prstGeom>
            <a:solidFill>
              <a:srgbClr val="FFFF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GB" sz="9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Tibet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175" name="Text Box 151"/>
            <p:cNvSpPr txBox="1">
              <a:spLocks noChangeAspect="1" noChangeArrowheads="1"/>
            </p:cNvSpPr>
            <p:nvPr/>
          </p:nvSpPr>
          <p:spPr bwMode="auto">
            <a:xfrm>
              <a:off x="4436686" y="733743"/>
              <a:ext cx="387376" cy="18732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GB" sz="800" b="1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Silk Road</a:t>
              </a: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176" name="Text Box 152"/>
            <p:cNvSpPr txBox="1">
              <a:spLocks noChangeAspect="1" noChangeArrowheads="1"/>
            </p:cNvSpPr>
            <p:nvPr/>
          </p:nvSpPr>
          <p:spPr bwMode="auto">
            <a:xfrm>
              <a:off x="1236075" y="2340293"/>
              <a:ext cx="666159" cy="10223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GB" sz="800" b="1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Sea Spice Route</a:t>
              </a: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177" name="Text Box 153"/>
            <p:cNvSpPr txBox="1">
              <a:spLocks noChangeAspect="1" noChangeArrowheads="1"/>
            </p:cNvSpPr>
            <p:nvPr/>
          </p:nvSpPr>
          <p:spPr bwMode="auto">
            <a:xfrm>
              <a:off x="2869403" y="1968183"/>
              <a:ext cx="838890" cy="12954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GB" sz="1000" b="1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Overland Spice Route</a:t>
              </a:r>
              <a:endPara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79" name="TextBox 78"/>
          <p:cNvSpPr txBox="1"/>
          <p:nvPr/>
        </p:nvSpPr>
        <p:spPr>
          <a:xfrm>
            <a:off x="0" y="6581001"/>
            <a:ext cx="17859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www.theanswer.co.za</a:t>
            </a:r>
            <a:endParaRPr lang="en-ZA" sz="12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85072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8100000" y="6575361"/>
            <a:ext cx="10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 smtClean="0">
                <a:latin typeface="Arial" pitchFamily="34" charset="0"/>
                <a:cs typeface="Arial" pitchFamily="34" charset="0"/>
              </a:rPr>
              <a:t>See page 13</a:t>
            </a:r>
            <a:endParaRPr lang="en-ZA" sz="12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3568" y="677734"/>
            <a:ext cx="9108504" cy="5465910"/>
            <a:chOff x="13568" y="677734"/>
            <a:chExt cx="9108504" cy="5465910"/>
          </a:xfrm>
        </p:grpSpPr>
        <p:sp>
          <p:nvSpPr>
            <p:cNvPr id="9" name="Subtitle 8"/>
            <p:cNvSpPr txBox="1">
              <a:spLocks/>
            </p:cNvSpPr>
            <p:nvPr/>
          </p:nvSpPr>
          <p:spPr>
            <a:xfrm>
              <a:off x="13568" y="5567644"/>
              <a:ext cx="9108504" cy="57600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ZA" sz="15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The Red Fort in Delhi was constructed as the residence</a:t>
              </a:r>
            </a:p>
            <a:p>
              <a:r>
                <a:rPr lang="en-ZA" sz="15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of the Mughal rulers by Emperor Shah </a:t>
              </a:r>
              <a:r>
                <a:rPr lang="en-ZA" sz="1500" b="1" dirty="0" err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Jahan</a:t>
              </a:r>
              <a:r>
                <a:rPr lang="en-ZA" sz="15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.</a:t>
              </a:r>
            </a:p>
          </p:txBody>
        </p:sp>
        <p:sp>
          <p:nvSpPr>
            <p:cNvPr id="11" name="Text Box 4"/>
            <p:cNvSpPr txBox="1">
              <a:spLocks noChangeArrowheads="1"/>
            </p:cNvSpPr>
            <p:nvPr/>
          </p:nvSpPr>
          <p:spPr bwMode="auto">
            <a:xfrm>
              <a:off x="8286776" y="4214818"/>
              <a:ext cx="324027" cy="133685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vert270" wrap="non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ZA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Source: </a:t>
              </a:r>
              <a:r>
                <a:rPr lang="en-ZA" sz="1200" dirty="0" smtClean="0">
                  <a:latin typeface="Arial" pitchFamily="34" charset="0"/>
                  <a:cs typeface="Arial" pitchFamily="34" charset="0"/>
                </a:rPr>
                <a:t>Petersen</a:t>
              </a:r>
              <a:endPara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90114" name="Picture 2" descr="http://upload.wikimedia.org/wikipedia/commons/1/1c/RedFort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00138" y="677734"/>
              <a:ext cx="7315200" cy="4876800"/>
            </a:xfrm>
            <a:prstGeom prst="rect">
              <a:avLst/>
            </a:prstGeom>
            <a:noFill/>
          </p:spPr>
        </p:pic>
      </p:grpSp>
      <p:sp>
        <p:nvSpPr>
          <p:cNvPr id="7" name="TextBox 6"/>
          <p:cNvSpPr txBox="1"/>
          <p:nvPr/>
        </p:nvSpPr>
        <p:spPr>
          <a:xfrm>
            <a:off x="0" y="6581001"/>
            <a:ext cx="17859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www.theanswer.co.za</a:t>
            </a:r>
            <a:endParaRPr lang="en-ZA" sz="12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173009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8100000" y="6581001"/>
            <a:ext cx="10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 smtClean="0">
                <a:latin typeface="Arial" pitchFamily="34" charset="0"/>
                <a:cs typeface="Arial" pitchFamily="34" charset="0"/>
              </a:rPr>
              <a:t>See page 14</a:t>
            </a:r>
            <a:endParaRPr lang="en-ZA" sz="12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-142908" y="500042"/>
            <a:ext cx="9108504" cy="5932774"/>
            <a:chOff x="-142908" y="500042"/>
            <a:chExt cx="9108504" cy="5932774"/>
          </a:xfrm>
        </p:grpSpPr>
        <p:sp>
          <p:nvSpPr>
            <p:cNvPr id="9" name="Subtitle 8"/>
            <p:cNvSpPr txBox="1">
              <a:spLocks/>
            </p:cNvSpPr>
            <p:nvPr/>
          </p:nvSpPr>
          <p:spPr>
            <a:xfrm>
              <a:off x="-142908" y="6000768"/>
              <a:ext cx="9108504" cy="43204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ZA" sz="1500" b="1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Nur</a:t>
              </a:r>
              <a:r>
                <a:rPr lang="en-ZA" sz="1500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ZA" sz="1500" b="1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Jahan</a:t>
              </a:r>
              <a:endParaRPr lang="en-ZA" sz="15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Text Box 4"/>
            <p:cNvSpPr txBox="1">
              <a:spLocks noChangeArrowheads="1"/>
            </p:cNvSpPr>
            <p:nvPr/>
          </p:nvSpPr>
          <p:spPr bwMode="auto">
            <a:xfrm>
              <a:off x="6643702" y="1785926"/>
              <a:ext cx="324027" cy="415245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vert270" wrap="non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lvl="0" fontAlgn="base">
                <a:spcBef>
                  <a:spcPct val="0"/>
                </a:spcBef>
                <a:spcAft>
                  <a:spcPts val="1000"/>
                </a:spcAft>
              </a:pPr>
              <a:r>
                <a:rPr kumimoji="0" lang="en-ZA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Source: Mani1</a:t>
              </a:r>
              <a:endPara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88066" name="Picture 2" descr="http://upload.wikimedia.org/wikipedia/commons/b/bd/Nurjahan.jpg"/>
            <p:cNvPicPr>
              <a:picLocks noChangeAspect="1" noChangeArrowheads="1"/>
            </p:cNvPicPr>
            <p:nvPr/>
          </p:nvPicPr>
          <p:blipFill>
            <a:blip r:embed="rId3" cstate="print"/>
            <a:srcRect t="8765"/>
            <a:stretch>
              <a:fillRect/>
            </a:stretch>
          </p:blipFill>
          <p:spPr bwMode="auto">
            <a:xfrm>
              <a:off x="2205835" y="500042"/>
              <a:ext cx="4411018" cy="5491161"/>
            </a:xfrm>
            <a:prstGeom prst="rect">
              <a:avLst/>
            </a:prstGeom>
            <a:noFill/>
          </p:spPr>
        </p:pic>
      </p:grpSp>
      <p:sp>
        <p:nvSpPr>
          <p:cNvPr id="7" name="TextBox 6"/>
          <p:cNvSpPr txBox="1"/>
          <p:nvPr/>
        </p:nvSpPr>
        <p:spPr>
          <a:xfrm>
            <a:off x="0" y="6581001"/>
            <a:ext cx="17859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www.theanswer.co.za</a:t>
            </a:r>
            <a:endParaRPr lang="en-ZA" sz="12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74479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8100000" y="6581001"/>
            <a:ext cx="10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 smtClean="0">
                <a:latin typeface="Arial" pitchFamily="34" charset="0"/>
                <a:cs typeface="Arial" pitchFamily="34" charset="0"/>
              </a:rPr>
              <a:t>See page 14</a:t>
            </a:r>
            <a:endParaRPr lang="en-ZA" sz="12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5528" y="214290"/>
            <a:ext cx="9108504" cy="6311054"/>
            <a:chOff x="35528" y="214290"/>
            <a:chExt cx="9108504" cy="6311054"/>
          </a:xfrm>
        </p:grpSpPr>
        <p:sp>
          <p:nvSpPr>
            <p:cNvPr id="9" name="Subtitle 8"/>
            <p:cNvSpPr txBox="1">
              <a:spLocks/>
            </p:cNvSpPr>
            <p:nvPr/>
          </p:nvSpPr>
          <p:spPr>
            <a:xfrm>
              <a:off x="35528" y="6093296"/>
              <a:ext cx="9108504" cy="43204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ZA" sz="1500" b="1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Mumtaz</a:t>
              </a:r>
              <a:r>
                <a:rPr lang="en-ZA" sz="1500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ZA" sz="1500" b="1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Mahal</a:t>
              </a:r>
              <a:endParaRPr lang="en-ZA" sz="15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Text Box 4"/>
            <p:cNvSpPr txBox="1">
              <a:spLocks noChangeArrowheads="1"/>
            </p:cNvSpPr>
            <p:nvPr/>
          </p:nvSpPr>
          <p:spPr bwMode="auto">
            <a:xfrm>
              <a:off x="6858016" y="3786190"/>
              <a:ext cx="324027" cy="230425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vert270" wrap="non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lvl="0" fontAlgn="base">
                <a:spcBef>
                  <a:spcPct val="0"/>
                </a:spcBef>
                <a:spcAft>
                  <a:spcPts val="1000"/>
                </a:spcAft>
              </a:pPr>
              <a:r>
                <a:rPr kumimoji="0" lang="en-ZA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Source: www.exoticindiaart.com</a:t>
              </a:r>
              <a:endPara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86018" name="Picture 2" descr="http://upload.wikimedia.org/wikipedia/commons/2/2a/Mumtaz_Mahal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338044" y="214290"/>
              <a:ext cx="4503473" cy="5911895"/>
            </a:xfrm>
            <a:prstGeom prst="rect">
              <a:avLst/>
            </a:prstGeom>
            <a:noFill/>
          </p:spPr>
        </p:pic>
      </p:grpSp>
      <p:sp>
        <p:nvSpPr>
          <p:cNvPr id="11" name="TextBox 10"/>
          <p:cNvSpPr txBox="1"/>
          <p:nvPr/>
        </p:nvSpPr>
        <p:spPr>
          <a:xfrm>
            <a:off x="0" y="6581001"/>
            <a:ext cx="17859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www.theanswer.co.za</a:t>
            </a:r>
            <a:endParaRPr lang="en-ZA" sz="12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50668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548680"/>
            <a:ext cx="7772400" cy="3051770"/>
          </a:xfrm>
        </p:spPr>
        <p:txBody>
          <a:bodyPr>
            <a:normAutofit/>
          </a:bodyPr>
          <a:lstStyle/>
          <a:p>
            <a:r>
              <a:rPr lang="en-ZA" dirty="0"/>
              <a:t/>
            </a:r>
            <a:br>
              <a:rPr lang="en-ZA" dirty="0"/>
            </a:br>
            <a:endParaRPr lang="en-ZA" dirty="0"/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1767838" y="6160383"/>
            <a:ext cx="5608324" cy="50897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ZA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Artworks from the Mughal Empire were</a:t>
            </a:r>
            <a:br>
              <a:rPr kumimoji="0" lang="en-ZA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en-ZA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sophisticated and relatively lifelike.</a:t>
            </a:r>
            <a:endParaRPr kumimoji="0" lang="en-US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6702526" y="4122063"/>
            <a:ext cx="298366" cy="194496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vert270" wrap="non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ZA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Source: Khan, </a:t>
            </a:r>
            <a:r>
              <a:rPr kumimoji="0" lang="en-ZA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Mazhar</a:t>
            </a:r>
            <a:r>
              <a:rPr kumimoji="0" lang="en-ZA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Ali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100000" y="6581001"/>
            <a:ext cx="10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 smtClean="0">
                <a:latin typeface="Arial" pitchFamily="34" charset="0"/>
                <a:cs typeface="Arial" pitchFamily="34" charset="0"/>
              </a:rPr>
              <a:t>See page 15</a:t>
            </a:r>
            <a:endParaRPr lang="en-ZA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3970" name="Picture 2" descr="http://upload.wikimedia.org/wikipedia/commons/2/20/One_of_six_figures_from_the_Mughal_emperor%27s_ceremonial_procession_on_the_occasion_of_the_Id..jpg"/>
          <p:cNvPicPr>
            <a:picLocks noChangeAspect="1" noChangeArrowheads="1"/>
          </p:cNvPicPr>
          <p:nvPr/>
        </p:nvPicPr>
        <p:blipFill>
          <a:blip r:embed="rId3" cstate="print"/>
          <a:srcRect l="7516" t="4313" r="7190" b="5245"/>
          <a:stretch>
            <a:fillRect/>
          </a:stretch>
        </p:blipFill>
        <p:spPr bwMode="auto">
          <a:xfrm>
            <a:off x="2500298" y="214290"/>
            <a:ext cx="4143404" cy="585791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6581001"/>
            <a:ext cx="17859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www.theanswer.co.za</a:t>
            </a:r>
            <a:endParaRPr lang="en-ZA" sz="12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2767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548680"/>
            <a:ext cx="7772400" cy="3051770"/>
          </a:xfrm>
        </p:spPr>
        <p:txBody>
          <a:bodyPr>
            <a:normAutofit/>
          </a:bodyPr>
          <a:lstStyle/>
          <a:p>
            <a:r>
              <a:rPr lang="en-ZA" dirty="0"/>
              <a:t/>
            </a:r>
            <a:br>
              <a:rPr lang="en-ZA" dirty="0"/>
            </a:br>
            <a:endParaRPr lang="en-ZA" dirty="0"/>
          </a:p>
        </p:txBody>
      </p:sp>
      <p:sp>
        <p:nvSpPr>
          <p:cNvPr id="17" name="Text Box 11"/>
          <p:cNvSpPr txBox="1">
            <a:spLocks noGrp="1" noChangeArrowheads="1"/>
          </p:cNvSpPr>
          <p:nvPr>
            <p:ph type="subTitle" idx="1"/>
          </p:nvPr>
        </p:nvSpPr>
        <p:spPr bwMode="auto">
          <a:xfrm>
            <a:off x="-36512" y="6237312"/>
            <a:ext cx="9144000" cy="21602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ZA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Seamless</a:t>
            </a:r>
            <a:r>
              <a:rPr kumimoji="0" lang="en-ZA" sz="15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celestial globe</a:t>
            </a:r>
            <a:endParaRPr kumimoji="0" lang="en-US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7369978" y="3572268"/>
            <a:ext cx="298366" cy="252102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vert270" wrap="none" lIns="0" tIns="0" rIns="0" bIns="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en-ZA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Source: Smithsonian Institution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100000" y="6581001"/>
            <a:ext cx="10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 smtClean="0">
                <a:latin typeface="Arial" pitchFamily="34" charset="0"/>
                <a:cs typeface="Arial" pitchFamily="34" charset="0"/>
              </a:rPr>
              <a:t>See page 16</a:t>
            </a:r>
            <a:endParaRPr lang="en-ZA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 descr="http://upload.wikimedia.org/wikipedia/commons/5/52/Islamic_Celestial_Globe_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31380" y="537031"/>
            <a:ext cx="5608216" cy="55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6581001"/>
            <a:ext cx="17859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www.theanswer.co.za</a:t>
            </a:r>
            <a:endParaRPr lang="en-ZA" sz="12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4523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548680"/>
            <a:ext cx="7772400" cy="3051770"/>
          </a:xfrm>
        </p:spPr>
        <p:txBody>
          <a:bodyPr>
            <a:normAutofit/>
          </a:bodyPr>
          <a:lstStyle/>
          <a:p>
            <a:r>
              <a:rPr lang="en-ZA" dirty="0"/>
              <a:t/>
            </a:r>
            <a:br>
              <a:rPr lang="en-ZA" dirty="0"/>
            </a:br>
            <a:endParaRPr lang="en-ZA" dirty="0"/>
          </a:p>
        </p:txBody>
      </p:sp>
      <p:sp>
        <p:nvSpPr>
          <p:cNvPr id="17" name="Text Box 11"/>
          <p:cNvSpPr txBox="1">
            <a:spLocks noGrp="1" noChangeArrowheads="1"/>
          </p:cNvSpPr>
          <p:nvPr>
            <p:ph type="subTitle" idx="1"/>
          </p:nvPr>
        </p:nvSpPr>
        <p:spPr bwMode="auto">
          <a:xfrm>
            <a:off x="71470" y="6237312"/>
            <a:ext cx="9144000" cy="21602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ZA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The </a:t>
            </a:r>
            <a:r>
              <a:rPr kumimoji="0" lang="en-ZA" sz="15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Taj</a:t>
            </a:r>
            <a:r>
              <a:rPr kumimoji="0" lang="en-ZA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en-ZA" sz="15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Mahal</a:t>
            </a:r>
            <a:r>
              <a:rPr kumimoji="0" lang="en-ZA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is a refined white marble tomb.</a:t>
            </a:r>
            <a:endParaRPr kumimoji="0" lang="en-US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8446089" y="3572268"/>
            <a:ext cx="197877" cy="252102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vert270" wrap="none" lIns="0" tIns="0" rIns="0" bIns="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en-ZA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Source: </a:t>
            </a:r>
            <a:r>
              <a:rPr kumimoji="0" lang="en-ZA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Dhirad</a:t>
            </a:r>
            <a:r>
              <a:rPr kumimoji="0" lang="en-ZA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/ J.A. Knudsen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00000" y="6581001"/>
            <a:ext cx="10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 smtClean="0">
                <a:latin typeface="Arial" pitchFamily="34" charset="0"/>
                <a:cs typeface="Arial" pitchFamily="34" charset="0"/>
              </a:rPr>
              <a:t>See page 16</a:t>
            </a:r>
            <a:endParaRPr lang="en-ZA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9874" name="AutoShape 2" descr="http://upload.wikimedia.org/wikipedia/commons/c/c8/Taj_Mahal_in_March_2004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79876" name="Picture 4" descr="http://upload.wikimedia.org/wikipedia/commons/c/c8/Taj_Mahal_in_March_2004.jpg"/>
          <p:cNvPicPr>
            <a:picLocks noChangeAspect="1" noChangeArrowheads="1"/>
          </p:cNvPicPr>
          <p:nvPr/>
        </p:nvPicPr>
        <p:blipFill>
          <a:blip r:embed="rId3" cstate="print"/>
          <a:srcRect l="6594" r="5561" b="23516"/>
          <a:stretch>
            <a:fillRect/>
          </a:stretch>
        </p:blipFill>
        <p:spPr bwMode="auto">
          <a:xfrm>
            <a:off x="910542" y="714356"/>
            <a:ext cx="7465857" cy="535785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6581001"/>
            <a:ext cx="17859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www.theanswer.co.za</a:t>
            </a:r>
            <a:endParaRPr lang="en-ZA" sz="12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433455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1484784"/>
            <a:ext cx="7772400" cy="3051770"/>
          </a:xfrm>
        </p:spPr>
        <p:txBody>
          <a:bodyPr>
            <a:normAutofit/>
          </a:bodyPr>
          <a:lstStyle/>
          <a:p>
            <a:r>
              <a:rPr lang="en-ZA" dirty="0"/>
              <a:t/>
            </a:r>
            <a:br>
              <a:rPr lang="en-ZA" dirty="0"/>
            </a:br>
            <a:endParaRPr lang="en-ZA" dirty="0"/>
          </a:p>
        </p:txBody>
      </p:sp>
      <p:sp>
        <p:nvSpPr>
          <p:cNvPr id="17" name="Text Box 11"/>
          <p:cNvSpPr txBox="1">
            <a:spLocks noGrp="1" noChangeArrowheads="1"/>
          </p:cNvSpPr>
          <p:nvPr>
            <p:ph type="subTitle" idx="1"/>
          </p:nvPr>
        </p:nvSpPr>
        <p:spPr bwMode="auto">
          <a:xfrm>
            <a:off x="0" y="6237312"/>
            <a:ext cx="9144000" cy="21602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en-ZA" sz="15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Lalbagh</a:t>
            </a:r>
            <a:r>
              <a:rPr kumimoji="0" lang="en-ZA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Fort is built of brick and plaster.</a:t>
            </a:r>
          </a:p>
        </p:txBody>
      </p: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504000" y="404665"/>
            <a:ext cx="8136000" cy="5616621"/>
            <a:chOff x="8808" y="6212"/>
            <a:chExt cx="6653" cy="4806"/>
          </a:xfrm>
        </p:grpSpPr>
        <p:pic>
          <p:nvPicPr>
            <p:cNvPr id="29699" name="Picture 16" descr="Description: \\ANSWER1\Shared Documents\ANSWER 2011\Grade 10\Grade 10 History study guide\Pictures for source-based questions\Topic 1\Mughal Empire\Mughal Empire Lalbagh Fort Source Sfaisal2005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3206"/>
            <a:stretch>
              <a:fillRect/>
            </a:stretch>
          </p:blipFill>
          <p:spPr bwMode="auto">
            <a:xfrm>
              <a:off x="8808" y="6212"/>
              <a:ext cx="6466" cy="48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 Box 4"/>
            <p:cNvSpPr txBox="1">
              <a:spLocks noChangeAspect="1" noChangeArrowheads="1"/>
            </p:cNvSpPr>
            <p:nvPr/>
          </p:nvSpPr>
          <p:spPr bwMode="auto">
            <a:xfrm>
              <a:off x="15321" y="6736"/>
              <a:ext cx="140" cy="428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vert270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ZA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Source: Sfaisal2005</a:t>
              </a:r>
              <a:endPara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8100000" y="6581001"/>
            <a:ext cx="10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 smtClean="0">
                <a:latin typeface="Arial" pitchFamily="34" charset="0"/>
                <a:cs typeface="Arial" pitchFamily="34" charset="0"/>
              </a:rPr>
              <a:t>See page 16</a:t>
            </a:r>
            <a:endParaRPr lang="en-ZA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581001"/>
            <a:ext cx="17859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www.theanswer.co.za</a:t>
            </a:r>
            <a:endParaRPr lang="en-ZA" sz="12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55128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48681"/>
            <a:ext cx="7772400" cy="3051770"/>
          </a:xfrm>
        </p:spPr>
        <p:txBody>
          <a:bodyPr>
            <a:normAutofit/>
          </a:bodyPr>
          <a:lstStyle/>
          <a:p>
            <a:r>
              <a:rPr lang="en-ZA" dirty="0"/>
              <a:t/>
            </a:r>
            <a:br>
              <a:rPr lang="en-ZA" dirty="0"/>
            </a:br>
            <a:endParaRPr lang="en-ZA" dirty="0"/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8858280" y="2639481"/>
            <a:ext cx="216000" cy="15550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vert270" wrap="none" lIns="0" tIns="0" rIns="0" bIns="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kumimoji="0" lang="en-ZA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Source: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LuxTonnerre</a:t>
            </a:r>
            <a:endParaRPr lang="en-ZA" sz="1200" dirty="0"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8257" y="4214818"/>
            <a:ext cx="9143999" cy="371475"/>
          </a:xfrm>
        </p:spPr>
        <p:txBody>
          <a:bodyPr>
            <a:normAutofit fontScale="25000" lnSpcReduction="20000"/>
          </a:bodyPr>
          <a:lstStyle/>
          <a:p>
            <a:endParaRPr lang="en-ZA" sz="15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ZA" sz="6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Inside Beijing's Forbidden City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100000" y="6581001"/>
            <a:ext cx="10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 smtClean="0">
                <a:latin typeface="Arial" pitchFamily="34" charset="0"/>
                <a:cs typeface="Arial" pitchFamily="34" charset="0"/>
              </a:rPr>
              <a:t>See page 4</a:t>
            </a:r>
            <a:endParaRPr lang="en-ZA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2" name="Picture 2" descr="File:ForbiddenCityInside2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2204864"/>
            <a:ext cx="8748000" cy="1989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6581001"/>
            <a:ext cx="17859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www.theanswer.co.za</a:t>
            </a:r>
            <a:endParaRPr lang="en-ZA" sz="12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63070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1484784"/>
            <a:ext cx="7772400" cy="3051770"/>
          </a:xfrm>
        </p:spPr>
        <p:txBody>
          <a:bodyPr>
            <a:normAutofit/>
          </a:bodyPr>
          <a:lstStyle/>
          <a:p>
            <a:r>
              <a:rPr lang="en-ZA" dirty="0"/>
              <a:t/>
            </a:r>
            <a:br>
              <a:rPr lang="en-ZA" dirty="0"/>
            </a:br>
            <a:endParaRPr lang="en-ZA" dirty="0"/>
          </a:p>
        </p:txBody>
      </p:sp>
      <p:sp>
        <p:nvSpPr>
          <p:cNvPr id="17" name="Text Box 11"/>
          <p:cNvSpPr txBox="1">
            <a:spLocks noGrp="1" noChangeArrowheads="1"/>
          </p:cNvSpPr>
          <p:nvPr>
            <p:ph type="subTitle" idx="1"/>
          </p:nvPr>
        </p:nvSpPr>
        <p:spPr bwMode="auto">
          <a:xfrm>
            <a:off x="0" y="6309320"/>
            <a:ext cx="9144000" cy="2880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en-ZA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The Vatican City in Rome was often the official residence of the Roman Catholic popes.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070000" y="333320"/>
            <a:ext cx="5004000" cy="5904000"/>
            <a:chOff x="1763688" y="364477"/>
            <a:chExt cx="5050894" cy="6016851"/>
          </a:xfrm>
        </p:grpSpPr>
        <p:pic>
          <p:nvPicPr>
            <p:cNvPr id="31747" name="Picture 1" descr="Description: http://upload.wikimedia.org/wikipedia/commons/6/6a/Basilique_Saint-Pierre_Vatican_dome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3940"/>
            <a:stretch/>
          </p:blipFill>
          <p:spPr bwMode="auto">
            <a:xfrm>
              <a:off x="1763688" y="364477"/>
              <a:ext cx="4699126" cy="60168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 Box 12"/>
            <p:cNvSpPr txBox="1">
              <a:spLocks noChangeArrowheads="1"/>
            </p:cNvSpPr>
            <p:nvPr/>
          </p:nvSpPr>
          <p:spPr bwMode="auto">
            <a:xfrm>
              <a:off x="6516216" y="3860300"/>
              <a:ext cx="298366" cy="252102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vert270" wrap="non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lvl="0" fontAlgn="base">
                <a:spcBef>
                  <a:spcPct val="0"/>
                </a:spcBef>
                <a:spcAft>
                  <a:spcPts val="1000"/>
                </a:spcAft>
              </a:pPr>
              <a:r>
                <a:rPr kumimoji="0" lang="en-ZA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Source: </a:t>
              </a:r>
              <a:r>
                <a:rPr kumimoji="0" lang="en-ZA" sz="12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Myrabella</a:t>
              </a:r>
              <a:endPara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100000" y="6581001"/>
            <a:ext cx="10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 smtClean="0">
                <a:latin typeface="Arial" pitchFamily="34" charset="0"/>
                <a:cs typeface="Arial" pitchFamily="34" charset="0"/>
              </a:rPr>
              <a:t>See page 17</a:t>
            </a:r>
            <a:endParaRPr lang="en-ZA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581001"/>
            <a:ext cx="17859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www.theanswer.co.za</a:t>
            </a:r>
            <a:endParaRPr lang="en-ZA" sz="12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88512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11"/>
          <p:cNvSpPr txBox="1">
            <a:spLocks noGrp="1" noChangeArrowheads="1"/>
          </p:cNvSpPr>
          <p:nvPr>
            <p:ph type="subTitle" idx="1"/>
          </p:nvPr>
        </p:nvSpPr>
        <p:spPr bwMode="auto">
          <a:xfrm>
            <a:off x="0" y="6525344"/>
            <a:ext cx="9144000" cy="2880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en-ZA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Europe in 1648</a:t>
            </a: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7658010" y="5228454"/>
            <a:ext cx="298366" cy="126051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vert270" wrap="none" lIns="0" tIns="0" rIns="0" bIns="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en-ZA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Source: Rake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36512" y="6608385"/>
            <a:ext cx="10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 smtClean="0">
                <a:latin typeface="Arial" pitchFamily="34" charset="0"/>
                <a:cs typeface="Arial" pitchFamily="34" charset="0"/>
              </a:rPr>
              <a:t>See page 17</a:t>
            </a:r>
            <a:endParaRPr lang="en-ZA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384376" y="2924944"/>
            <a:ext cx="504000" cy="25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Paris</a:t>
            </a:r>
            <a:endParaRPr lang="en-ZA" sz="1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952328" y="3140968"/>
            <a:ext cx="720000" cy="25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Chartres</a:t>
            </a:r>
            <a:endParaRPr lang="en-ZA" sz="1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320560" y="3861048"/>
            <a:ext cx="720000" cy="25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Milan</a:t>
            </a:r>
            <a:endParaRPr lang="en-ZA" sz="1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12168" y="44968"/>
            <a:ext cx="6112224" cy="64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32248" y="404664"/>
            <a:ext cx="1224000" cy="216024"/>
          </a:xfrm>
        </p:spPr>
        <p:txBody>
          <a:bodyPr lIns="0" tIns="0" rIns="0" bIns="0">
            <a:noAutofit/>
          </a:bodyPr>
          <a:lstStyle/>
          <a:p>
            <a:pPr algn="l"/>
            <a:r>
              <a:rPr lang="en-ZA" sz="1000" b="1" dirty="0" smtClean="0">
                <a:latin typeface="Arial" pitchFamily="34" charset="0"/>
                <a:cs typeface="Arial" pitchFamily="34" charset="0"/>
              </a:rPr>
              <a:t>Holy Roman Empire</a:t>
            </a:r>
            <a:endParaRPr lang="en-ZA" sz="1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20280" y="2564904"/>
            <a:ext cx="6120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ZA" sz="1100" b="1" dirty="0" smtClean="0">
                <a:latin typeface="Arial" pitchFamily="34" charset="0"/>
                <a:cs typeface="Arial" pitchFamily="34" charset="0"/>
              </a:rPr>
              <a:t>London</a:t>
            </a:r>
            <a:endParaRPr lang="en-ZA" sz="11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844392" y="2755667"/>
            <a:ext cx="6840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ZA" sz="1100" b="1" dirty="0" smtClean="0">
                <a:latin typeface="Arial" pitchFamily="34" charset="0"/>
                <a:cs typeface="Arial" pitchFamily="34" charset="0"/>
              </a:rPr>
              <a:t>Hastings</a:t>
            </a:r>
            <a:endParaRPr lang="en-ZA" sz="11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068512" y="2780928"/>
            <a:ext cx="5400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ZA" sz="1100" b="1" dirty="0" smtClean="0">
                <a:latin typeface="Arial" pitchFamily="34" charset="0"/>
                <a:cs typeface="Arial" pitchFamily="34" charset="0"/>
              </a:rPr>
              <a:t>Mainz</a:t>
            </a:r>
            <a:endParaRPr lang="en-ZA" sz="11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455936" y="2996952"/>
            <a:ext cx="5400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ZA" sz="11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Paris</a:t>
            </a:r>
            <a:endParaRPr lang="en-ZA" sz="11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915816" y="3187715"/>
            <a:ext cx="7200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ZA" sz="11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Chartres</a:t>
            </a:r>
            <a:endParaRPr lang="en-ZA" sz="11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384456" y="3403739"/>
            <a:ext cx="7200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ZA" sz="11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Orl</a:t>
            </a:r>
            <a:r>
              <a:rPr lang="en-ZA" sz="1100" b="1" dirty="0" err="1" smtClean="0">
                <a:solidFill>
                  <a:schemeClr val="bg1"/>
                </a:solidFill>
                <a:latin typeface="Arial"/>
                <a:cs typeface="Arial"/>
              </a:rPr>
              <a:t>éans</a:t>
            </a:r>
            <a:endParaRPr lang="en-ZA" sz="11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320560" y="3907795"/>
            <a:ext cx="7200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ZA" sz="11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Milan</a:t>
            </a:r>
            <a:endParaRPr lang="en-ZA" sz="11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680568" y="4411851"/>
            <a:ext cx="4320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ZA" sz="1100" b="1" dirty="0" smtClean="0">
                <a:latin typeface="Arial" pitchFamily="34" charset="0"/>
                <a:cs typeface="Arial" pitchFamily="34" charset="0"/>
              </a:rPr>
              <a:t>Pisa</a:t>
            </a:r>
            <a:endParaRPr lang="en-ZA" sz="11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220640" y="4339843"/>
            <a:ext cx="5400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ZA" sz="1100" b="1" dirty="0" smtClean="0">
                <a:latin typeface="Arial" pitchFamily="34" charset="0"/>
                <a:cs typeface="Arial" pitchFamily="34" charset="0"/>
              </a:rPr>
              <a:t>Siena</a:t>
            </a:r>
            <a:endParaRPr lang="en-ZA" sz="11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688192" y="4653136"/>
            <a:ext cx="6120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ZA" sz="1100" b="1" dirty="0" smtClean="0">
                <a:latin typeface="Arial" pitchFamily="34" charset="0"/>
                <a:cs typeface="Arial" pitchFamily="34" charset="0"/>
              </a:rPr>
              <a:t>Naples</a:t>
            </a:r>
            <a:endParaRPr lang="en-ZA" sz="11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004616" y="4627875"/>
            <a:ext cx="5400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ZA" sz="1100" b="1" dirty="0" smtClean="0">
                <a:latin typeface="Arial" pitchFamily="34" charset="0"/>
                <a:cs typeface="Arial" pitchFamily="34" charset="0"/>
              </a:rPr>
              <a:t>Rome</a:t>
            </a:r>
            <a:endParaRPr lang="en-ZA" sz="11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544168" y="5275947"/>
            <a:ext cx="5400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ZA" sz="1100" b="1" dirty="0" smtClean="0">
                <a:latin typeface="Arial" pitchFamily="34" charset="0"/>
                <a:cs typeface="Arial" pitchFamily="34" charset="0"/>
              </a:rPr>
              <a:t>Sicily</a:t>
            </a:r>
            <a:endParaRPr lang="en-ZA" sz="11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984776" y="5445224"/>
            <a:ext cx="6120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ZA" sz="1100" b="1" dirty="0" smtClean="0">
                <a:latin typeface="Arial" pitchFamily="34" charset="0"/>
                <a:cs typeface="Arial" pitchFamily="34" charset="0"/>
              </a:rPr>
              <a:t>Cyprus</a:t>
            </a:r>
            <a:endParaRPr lang="en-ZA" sz="11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020272" y="4077072"/>
            <a:ext cx="10440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ZA" sz="1100" b="1" dirty="0" smtClean="0">
                <a:latin typeface="Arial" pitchFamily="34" charset="0"/>
                <a:cs typeface="Arial" pitchFamily="34" charset="0"/>
              </a:rPr>
              <a:t>Constantinople</a:t>
            </a:r>
            <a:endParaRPr lang="en-ZA" sz="11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332200" y="4941168"/>
            <a:ext cx="4680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ZA" sz="1100" b="1" dirty="0" smtClean="0">
                <a:latin typeface="Arial" pitchFamily="34" charset="0"/>
                <a:cs typeface="Arial" pitchFamily="34" charset="0"/>
              </a:rPr>
              <a:t>Lisbon</a:t>
            </a:r>
            <a:endParaRPr lang="en-ZA" sz="11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6876336" y="5774072"/>
            <a:ext cx="720000" cy="180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ZA" sz="1100" b="1" dirty="0" smtClean="0">
                <a:latin typeface="Arial" pitchFamily="34" charset="0"/>
                <a:cs typeface="Arial" pitchFamily="34" charset="0"/>
              </a:rPr>
              <a:t>Jerusalem</a:t>
            </a:r>
            <a:endParaRPr lang="en-ZA" sz="11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0" y="6581001"/>
            <a:ext cx="17859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www.theanswer.co.za</a:t>
            </a:r>
            <a:endParaRPr lang="en-ZA" sz="12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94263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1484784"/>
            <a:ext cx="7772400" cy="3051770"/>
          </a:xfrm>
        </p:spPr>
        <p:txBody>
          <a:bodyPr>
            <a:normAutofit/>
          </a:bodyPr>
          <a:lstStyle/>
          <a:p>
            <a:r>
              <a:rPr lang="en-ZA" dirty="0"/>
              <a:t/>
            </a:r>
            <a:br>
              <a:rPr lang="en-ZA" dirty="0"/>
            </a:br>
            <a:endParaRPr lang="en-ZA" dirty="0"/>
          </a:p>
        </p:txBody>
      </p:sp>
      <p:sp>
        <p:nvSpPr>
          <p:cNvPr id="11" name="TextBox 10"/>
          <p:cNvSpPr txBox="1"/>
          <p:nvPr/>
        </p:nvSpPr>
        <p:spPr>
          <a:xfrm>
            <a:off x="8100000" y="6581001"/>
            <a:ext cx="10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 smtClean="0">
                <a:latin typeface="Arial" pitchFamily="34" charset="0"/>
                <a:cs typeface="Arial" pitchFamily="34" charset="0"/>
              </a:rPr>
              <a:t>See page 19</a:t>
            </a:r>
            <a:endParaRPr lang="en-ZA" sz="12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71472" y="963745"/>
            <a:ext cx="8072494" cy="5108461"/>
            <a:chOff x="571472" y="963745"/>
            <a:chExt cx="8072494" cy="5108461"/>
          </a:xfrm>
        </p:grpSpPr>
        <p:pic>
          <p:nvPicPr>
            <p:cNvPr id="33795" name="Picture 19" descr="Description: File:Rolandfealty.jpg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472" y="964389"/>
              <a:ext cx="3419590" cy="4095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 Box 4"/>
            <p:cNvSpPr txBox="1">
              <a:spLocks noChangeAspect="1" noChangeArrowheads="1"/>
            </p:cNvSpPr>
            <p:nvPr/>
          </p:nvSpPr>
          <p:spPr bwMode="auto">
            <a:xfrm>
              <a:off x="838748" y="5143512"/>
              <a:ext cx="2714644" cy="50006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  <a:tabLst/>
              </a:pPr>
              <a:r>
                <a:rPr kumimoji="0" lang="en-ZA" sz="15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A knight making a pledge of 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ZA" sz="15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fealty to King Charlemagne</a:t>
              </a:r>
              <a:endParaRPr kumimoji="0" lang="en-US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8" name="Picture 20" descr="Description: \\ANSWER1\Shared Documents\ANSWER 2011\Grade 10\Grade 10 History study guide\Pictures for source-based questions\Topic 1\Europe\Europe The coronation of Charlemagne as Imperator Augustus by Pope Leo III on 25 December 801 14th C image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1607"/>
            <a:stretch>
              <a:fillRect/>
            </a:stretch>
          </p:blipFill>
          <p:spPr bwMode="auto">
            <a:xfrm>
              <a:off x="4669794" y="963745"/>
              <a:ext cx="3876379" cy="4096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 Box 4"/>
            <p:cNvSpPr txBox="1">
              <a:spLocks noChangeArrowheads="1"/>
            </p:cNvSpPr>
            <p:nvPr/>
          </p:nvSpPr>
          <p:spPr bwMode="auto">
            <a:xfrm>
              <a:off x="4572000" y="5143512"/>
              <a:ext cx="4071966" cy="92869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  <a:tabLst/>
              </a:pPr>
              <a:r>
                <a:rPr kumimoji="0" lang="en-ZA" sz="15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Pope Leo III of the Roman Catholic Church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  <a:tabLst/>
              </a:pPr>
              <a:r>
                <a:rPr kumimoji="0" lang="en-ZA" sz="15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crowned King Charlemagne as an emperor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  <a:tabLst/>
              </a:pPr>
              <a:r>
                <a:rPr kumimoji="0" lang="en-ZA" sz="15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in 800. This shows the power of the Roman Catholic Church in Europe.</a:t>
              </a:r>
              <a:endParaRPr kumimoji="0" lang="en-US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0" y="6581001"/>
            <a:ext cx="17859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www.theanswer.co.za</a:t>
            </a:r>
            <a:endParaRPr lang="en-ZA" sz="12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3260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1484784"/>
            <a:ext cx="7772400" cy="3051770"/>
          </a:xfrm>
        </p:spPr>
        <p:txBody>
          <a:bodyPr>
            <a:normAutofit/>
          </a:bodyPr>
          <a:lstStyle/>
          <a:p>
            <a:r>
              <a:rPr lang="en-ZA" dirty="0"/>
              <a:t/>
            </a:r>
            <a:br>
              <a:rPr lang="en-ZA" dirty="0"/>
            </a:br>
            <a:endParaRPr lang="en-ZA" dirty="0"/>
          </a:p>
        </p:txBody>
      </p:sp>
      <p:sp>
        <p:nvSpPr>
          <p:cNvPr id="11" name="TextBox 10"/>
          <p:cNvSpPr txBox="1"/>
          <p:nvPr/>
        </p:nvSpPr>
        <p:spPr>
          <a:xfrm>
            <a:off x="8100000" y="6581001"/>
            <a:ext cx="10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 smtClean="0">
                <a:latin typeface="Arial" pitchFamily="34" charset="0"/>
                <a:cs typeface="Arial" pitchFamily="34" charset="0"/>
              </a:rPr>
              <a:t>See page 20</a:t>
            </a:r>
            <a:endParaRPr lang="en-ZA" sz="12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829294" y="588963"/>
            <a:ext cx="7457482" cy="6008807"/>
            <a:chOff x="642910" y="588963"/>
            <a:chExt cx="7457482" cy="6008807"/>
          </a:xfrm>
        </p:grpSpPr>
        <p:sp>
          <p:nvSpPr>
            <p:cNvPr id="5" name="Text Box 4"/>
            <p:cNvSpPr txBox="1">
              <a:spLocks noChangeArrowheads="1"/>
            </p:cNvSpPr>
            <p:nvPr/>
          </p:nvSpPr>
          <p:spPr bwMode="auto">
            <a:xfrm>
              <a:off x="7901237" y="2946417"/>
              <a:ext cx="199155" cy="324294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vert270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ZA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Source: Codex </a:t>
              </a:r>
              <a:r>
                <a:rPr kumimoji="0" lang="en-ZA" sz="12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Manesse</a:t>
              </a:r>
              <a:r>
                <a:rPr kumimoji="0" lang="en-ZA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, Zurich</a:t>
              </a:r>
              <a:endPara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Text Box 5"/>
            <p:cNvSpPr txBox="1">
              <a:spLocks noChangeArrowheads="1"/>
            </p:cNvSpPr>
            <p:nvPr/>
          </p:nvSpPr>
          <p:spPr bwMode="auto">
            <a:xfrm>
              <a:off x="2928926" y="6310312"/>
              <a:ext cx="2583738" cy="28745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ZA" sz="15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The Siege of </a:t>
              </a:r>
              <a:r>
                <a:rPr kumimoji="0" lang="en-ZA" sz="1500" b="1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Orléans</a:t>
              </a:r>
              <a:r>
                <a:rPr kumimoji="0" lang="en-ZA" sz="15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in 1428</a:t>
              </a:r>
              <a:endParaRPr kumimoji="0" lang="en-US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67586" name="Picture 2" descr="http://upload.wikimedia.org/wikipedia/commons/8/80/Siege_orleans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42910" y="588963"/>
              <a:ext cx="7189849" cy="5626119"/>
            </a:xfrm>
            <a:prstGeom prst="rect">
              <a:avLst/>
            </a:prstGeom>
            <a:noFill/>
          </p:spPr>
        </p:pic>
      </p:grpSp>
      <p:sp>
        <p:nvSpPr>
          <p:cNvPr id="9" name="TextBox 8"/>
          <p:cNvSpPr txBox="1"/>
          <p:nvPr/>
        </p:nvSpPr>
        <p:spPr>
          <a:xfrm>
            <a:off x="0" y="6581001"/>
            <a:ext cx="17859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www.theanswer.co.za</a:t>
            </a:r>
            <a:endParaRPr lang="en-ZA" sz="12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52188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1484784"/>
            <a:ext cx="7772400" cy="3051770"/>
          </a:xfrm>
        </p:spPr>
        <p:txBody>
          <a:bodyPr>
            <a:normAutofit/>
          </a:bodyPr>
          <a:lstStyle/>
          <a:p>
            <a:r>
              <a:rPr lang="en-ZA" dirty="0"/>
              <a:t/>
            </a:r>
            <a:br>
              <a:rPr lang="en-ZA" dirty="0"/>
            </a:br>
            <a:endParaRPr lang="en-ZA" dirty="0"/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229379" y="260422"/>
            <a:ext cx="8748143" cy="6248838"/>
            <a:chOff x="727" y="1031"/>
            <a:chExt cx="13779" cy="9837"/>
          </a:xfrm>
        </p:grpSpPr>
        <p:pic>
          <p:nvPicPr>
            <p:cNvPr id="36867" name="Picture 21" descr="Description: http://upload.wikimedia.org/wikipedia/commons/6/6e/Combat_de_chevaliers_Codex_Manesse_Zurich_1305-40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3" y="1031"/>
              <a:ext cx="6727" cy="9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 Box 4"/>
            <p:cNvSpPr txBox="1">
              <a:spLocks noChangeArrowheads="1"/>
            </p:cNvSpPr>
            <p:nvPr/>
          </p:nvSpPr>
          <p:spPr bwMode="auto">
            <a:xfrm>
              <a:off x="11083" y="6303"/>
              <a:ext cx="454" cy="408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vert270" wrap="non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ZA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Source: </a:t>
              </a:r>
              <a:r>
                <a:rPr kumimoji="0" lang="en-ZA" sz="12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Vigiles</a:t>
              </a:r>
              <a:r>
                <a:rPr kumimoji="0" lang="en-ZA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de Charles VII / </a:t>
              </a:r>
              <a:r>
                <a:rPr kumimoji="0" lang="en-ZA" sz="12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Dake</a:t>
              </a:r>
              <a:endPara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Text Box 5"/>
            <p:cNvSpPr txBox="1">
              <a:spLocks noChangeArrowheads="1"/>
            </p:cNvSpPr>
            <p:nvPr/>
          </p:nvSpPr>
          <p:spPr bwMode="auto">
            <a:xfrm>
              <a:off x="727" y="10505"/>
              <a:ext cx="13779" cy="3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ZA" sz="15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A painting from the early 1300s showing knights in combat and noble women watching them</a:t>
              </a:r>
              <a:endParaRPr kumimoji="0" lang="en-US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100000" y="6581001"/>
            <a:ext cx="10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 smtClean="0">
                <a:latin typeface="Arial" pitchFamily="34" charset="0"/>
                <a:cs typeface="Arial" pitchFamily="34" charset="0"/>
              </a:rPr>
              <a:t>See page 20</a:t>
            </a:r>
            <a:endParaRPr lang="en-ZA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581001"/>
            <a:ext cx="17859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www.theanswer.co.za</a:t>
            </a:r>
            <a:endParaRPr lang="en-ZA" sz="12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49487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1484784"/>
            <a:ext cx="7772400" cy="3051770"/>
          </a:xfrm>
        </p:spPr>
        <p:txBody>
          <a:bodyPr>
            <a:normAutofit/>
          </a:bodyPr>
          <a:lstStyle/>
          <a:p>
            <a:r>
              <a:rPr lang="en-ZA" dirty="0"/>
              <a:t/>
            </a:r>
            <a:br>
              <a:rPr lang="en-ZA" dirty="0"/>
            </a:br>
            <a:endParaRPr lang="en-ZA" dirty="0"/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-10609" y="6093296"/>
            <a:ext cx="9154609" cy="46166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ts val="1000"/>
              </a:spcAft>
            </a:pPr>
            <a:r>
              <a:rPr kumimoji="0" lang="en-ZA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Chartres Cathedral is a Medieval cathedral built in the Gothic style. </a:t>
            </a:r>
            <a:br>
              <a:rPr kumimoji="0" lang="en-ZA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en-ZA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The advanced architecture of this building allowed it to have large stained-glass windows.</a:t>
            </a:r>
            <a:endParaRPr kumimoji="0" lang="en-US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106972" y="332656"/>
            <a:ext cx="4888008" cy="5652000"/>
            <a:chOff x="1101553" y="492510"/>
            <a:chExt cx="4888008" cy="5652000"/>
          </a:xfrm>
        </p:grpSpPr>
        <p:pic>
          <p:nvPicPr>
            <p:cNvPr id="37890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8988" b="5872"/>
            <a:stretch/>
          </p:blipFill>
          <p:spPr bwMode="auto">
            <a:xfrm>
              <a:off x="1101553" y="492510"/>
              <a:ext cx="4705873" cy="565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 Box 4"/>
            <p:cNvSpPr txBox="1">
              <a:spLocks noChangeArrowheads="1"/>
            </p:cNvSpPr>
            <p:nvPr/>
          </p:nvSpPr>
          <p:spPr bwMode="auto">
            <a:xfrm>
              <a:off x="5870837" y="4459223"/>
              <a:ext cx="118724" cy="1685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vert270" wrap="non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ZA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Source: Roby</a:t>
              </a:r>
              <a:endPara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8100000" y="6581001"/>
            <a:ext cx="10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 smtClean="0">
                <a:latin typeface="Arial" pitchFamily="34" charset="0"/>
                <a:cs typeface="Arial" pitchFamily="34" charset="0"/>
              </a:rPr>
              <a:t>See page 20</a:t>
            </a:r>
            <a:endParaRPr lang="en-ZA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581001"/>
            <a:ext cx="17859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www.theanswer.co.za</a:t>
            </a:r>
            <a:endParaRPr lang="en-ZA" sz="12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928122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8100000" y="6581001"/>
            <a:ext cx="10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 smtClean="0">
                <a:latin typeface="Arial" pitchFamily="34" charset="0"/>
                <a:cs typeface="Arial" pitchFamily="34" charset="0"/>
              </a:rPr>
              <a:t>See page 21</a:t>
            </a:r>
            <a:endParaRPr lang="en-ZA" sz="12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-10609" y="785794"/>
            <a:ext cx="9154609" cy="5390887"/>
            <a:chOff x="-10609" y="1000108"/>
            <a:chExt cx="9154609" cy="5390887"/>
          </a:xfrm>
        </p:grpSpPr>
        <p:sp>
          <p:nvSpPr>
            <p:cNvPr id="12" name="Text Box 5"/>
            <p:cNvSpPr txBox="1">
              <a:spLocks noChangeArrowheads="1"/>
            </p:cNvSpPr>
            <p:nvPr/>
          </p:nvSpPr>
          <p:spPr bwMode="auto">
            <a:xfrm>
              <a:off x="-10609" y="5929330"/>
              <a:ext cx="9154609" cy="46166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lvl="0" algn="ctr" fontAlgn="base">
                <a:spcBef>
                  <a:spcPct val="0"/>
                </a:spcBef>
              </a:pPr>
              <a:r>
                <a:rPr kumimoji="0" lang="en-ZA" sz="15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An astrolabe from the workshop of </a:t>
              </a:r>
            </a:p>
            <a:p>
              <a:pPr lvl="0" algn="ctr" fontAlgn="base">
                <a:spcBef>
                  <a:spcPct val="0"/>
                </a:spcBef>
                <a:spcAft>
                  <a:spcPts val="1000"/>
                </a:spcAft>
              </a:pPr>
              <a:r>
                <a:rPr kumimoji="0" lang="en-ZA" sz="15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Jean </a:t>
              </a:r>
              <a:r>
                <a:rPr kumimoji="0" lang="en-ZA" sz="1500" b="1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Fusoris</a:t>
              </a:r>
              <a:r>
                <a:rPr kumimoji="0" lang="en-ZA" sz="15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in Paris circa 1400</a:t>
              </a:r>
            </a:p>
          </p:txBody>
        </p:sp>
        <p:sp>
          <p:nvSpPr>
            <p:cNvPr id="9" name="Text Box 4"/>
            <p:cNvSpPr txBox="1">
              <a:spLocks noChangeArrowheads="1"/>
            </p:cNvSpPr>
            <p:nvPr/>
          </p:nvSpPr>
          <p:spPr bwMode="auto">
            <a:xfrm>
              <a:off x="6557069" y="4143380"/>
              <a:ext cx="229509" cy="1685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vert270" wrap="non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lvl="0" fontAlgn="base">
                <a:spcBef>
                  <a:spcPct val="0"/>
                </a:spcBef>
                <a:spcAft>
                  <a:spcPts val="1000"/>
                </a:spcAft>
              </a:pPr>
              <a:r>
                <a:rPr kumimoji="0" lang="en-ZA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Source: </a:t>
              </a:r>
              <a:r>
                <a:rPr lang="en-US" sz="1200" dirty="0">
                  <a:latin typeface="Arial" pitchFamily="34" charset="0"/>
                  <a:cs typeface="Arial" pitchFamily="34" charset="0"/>
                </a:rPr>
                <a:t>Sage Ross</a:t>
              </a:r>
              <a:endPara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61442" name="Picture 2" descr="http://upload.wikimedia.org/wikipedia/commons/2/26/Jean_Fusoris_planispheric_astrolabe_in_Putnam_Gallery%2C_2009-11-24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630575" y="1000108"/>
              <a:ext cx="3872241" cy="4840301"/>
            </a:xfrm>
            <a:prstGeom prst="rect">
              <a:avLst/>
            </a:prstGeom>
            <a:noFill/>
          </p:spPr>
        </p:pic>
      </p:grpSp>
      <p:sp>
        <p:nvSpPr>
          <p:cNvPr id="7" name="TextBox 6"/>
          <p:cNvSpPr txBox="1"/>
          <p:nvPr/>
        </p:nvSpPr>
        <p:spPr>
          <a:xfrm>
            <a:off x="0" y="6581001"/>
            <a:ext cx="17859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www.theanswer.co.za</a:t>
            </a:r>
            <a:endParaRPr lang="en-ZA" sz="12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38171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1484784"/>
            <a:ext cx="7772400" cy="3051770"/>
          </a:xfrm>
        </p:spPr>
        <p:txBody>
          <a:bodyPr>
            <a:normAutofit/>
          </a:bodyPr>
          <a:lstStyle/>
          <a:p>
            <a:r>
              <a:rPr lang="en-ZA" dirty="0"/>
              <a:t/>
            </a:r>
            <a:br>
              <a:rPr lang="en-ZA" dirty="0"/>
            </a:br>
            <a:endParaRPr lang="en-ZA" dirty="0"/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-10609" y="6078488"/>
            <a:ext cx="9154609" cy="2308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ts val="1000"/>
              </a:spcAft>
            </a:pPr>
            <a:r>
              <a:rPr kumimoji="0" lang="en-ZA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The cross-staff (Jacob's staff) being used</a:t>
            </a: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2454900" y="620688"/>
            <a:ext cx="4223590" cy="5339585"/>
            <a:chOff x="5123" y="4430"/>
            <a:chExt cx="2817" cy="3855"/>
          </a:xfrm>
        </p:grpSpPr>
        <p:pic>
          <p:nvPicPr>
            <p:cNvPr id="39939" name="Picture 25" descr="Description: File:Jacobstaff.JPG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lum contrast="2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3" y="4430"/>
              <a:ext cx="2369" cy="38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 Box 4"/>
            <p:cNvSpPr txBox="1">
              <a:spLocks noChangeArrowheads="1"/>
            </p:cNvSpPr>
            <p:nvPr/>
          </p:nvSpPr>
          <p:spPr bwMode="auto">
            <a:xfrm>
              <a:off x="7753" y="7203"/>
              <a:ext cx="187" cy="94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vert270" wrap="non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ZA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Source: </a:t>
              </a:r>
              <a:r>
                <a:rPr kumimoji="0" lang="en-ZA" sz="12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Jljmt</a:t>
              </a:r>
              <a:endPara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8100000" y="6581001"/>
            <a:ext cx="10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 smtClean="0">
                <a:latin typeface="Arial" pitchFamily="34" charset="0"/>
                <a:cs typeface="Arial" pitchFamily="34" charset="0"/>
              </a:rPr>
              <a:t>See page 21</a:t>
            </a:r>
            <a:endParaRPr lang="en-ZA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581001"/>
            <a:ext cx="17859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www.theanswer.co.za</a:t>
            </a:r>
            <a:endParaRPr lang="en-ZA" sz="12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20292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55343" y="477545"/>
            <a:ext cx="7633314" cy="6191923"/>
            <a:chOff x="755477" y="477545"/>
            <a:chExt cx="7633314" cy="6191923"/>
          </a:xfrm>
        </p:grpSpPr>
        <p:pic>
          <p:nvPicPr>
            <p:cNvPr id="40963" name="Picture 26" descr="Description: http://upload.wikimedia.org/wikipedia/commons/b/b4/Chaucer_knigh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5354" y="477545"/>
              <a:ext cx="4553561" cy="56155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 Box 4"/>
            <p:cNvSpPr txBox="1">
              <a:spLocks noChangeArrowheads="1"/>
            </p:cNvSpPr>
            <p:nvPr/>
          </p:nvSpPr>
          <p:spPr bwMode="auto">
            <a:xfrm>
              <a:off x="6932769" y="924684"/>
              <a:ext cx="231236" cy="51686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vert270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ZA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Source: University of Arizona Library Special Collections</a:t>
              </a:r>
              <a:endPara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Text Box 5"/>
            <p:cNvSpPr txBox="1">
              <a:spLocks noChangeArrowheads="1"/>
            </p:cNvSpPr>
            <p:nvPr/>
          </p:nvSpPr>
          <p:spPr bwMode="auto">
            <a:xfrm>
              <a:off x="755477" y="6165430"/>
              <a:ext cx="7633314" cy="50403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ZA" sz="15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The Ellesmere Manuscript of Chaucer's </a:t>
              </a:r>
              <a:r>
                <a:rPr kumimoji="0" lang="en-ZA" sz="1500" b="1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Canterbury Tales</a:t>
              </a:r>
              <a:r>
                <a:rPr kumimoji="0" lang="en-ZA" sz="15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:  </a:t>
              </a:r>
              <a:br>
                <a:rPr kumimoji="0" lang="en-ZA" sz="15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</a:br>
              <a:r>
                <a:rPr kumimoji="0" lang="en-ZA" sz="15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this is the first page of ‘The Knight's Tale’.</a:t>
              </a:r>
              <a:endParaRPr kumimoji="0" lang="en-US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100000" y="6581001"/>
            <a:ext cx="10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 smtClean="0">
                <a:latin typeface="Arial" pitchFamily="34" charset="0"/>
                <a:cs typeface="Arial" pitchFamily="34" charset="0"/>
              </a:rPr>
              <a:t>See page 21</a:t>
            </a:r>
            <a:endParaRPr lang="en-ZA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581001"/>
            <a:ext cx="17859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www.theanswer.co.za</a:t>
            </a:r>
            <a:endParaRPr lang="en-ZA" sz="12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71746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1484784"/>
            <a:ext cx="7772400" cy="3051770"/>
          </a:xfrm>
        </p:spPr>
        <p:txBody>
          <a:bodyPr>
            <a:normAutofit/>
          </a:bodyPr>
          <a:lstStyle/>
          <a:p>
            <a:r>
              <a:rPr lang="en-ZA" dirty="0"/>
              <a:t/>
            </a:r>
            <a:br>
              <a:rPr lang="en-ZA" dirty="0"/>
            </a:br>
            <a:endParaRPr lang="en-ZA" dirty="0"/>
          </a:p>
        </p:txBody>
      </p:sp>
      <p:sp>
        <p:nvSpPr>
          <p:cNvPr id="11" name="Rectangle 10"/>
          <p:cNvSpPr/>
          <p:nvPr/>
        </p:nvSpPr>
        <p:spPr>
          <a:xfrm>
            <a:off x="0" y="5812522"/>
            <a:ext cx="914400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ZA" sz="1500" b="1" dirty="0">
                <a:latin typeface="Arial" pitchFamily="34" charset="0"/>
                <a:cs typeface="Arial" pitchFamily="34" charset="0"/>
              </a:rPr>
              <a:t>A page from </a:t>
            </a:r>
            <a:r>
              <a:rPr lang="en-ZA" sz="1500" b="1" i="1" dirty="0">
                <a:latin typeface="Arial" pitchFamily="34" charset="0"/>
                <a:cs typeface="Arial" pitchFamily="34" charset="0"/>
              </a:rPr>
              <a:t>The Very Rich Hours of </a:t>
            </a:r>
            <a:r>
              <a:rPr lang="en-ZA" sz="1500" b="1" i="1" dirty="0" smtClean="0">
                <a:latin typeface="Arial" pitchFamily="34" charset="0"/>
                <a:cs typeface="Arial" pitchFamily="34" charset="0"/>
              </a:rPr>
              <a:t>the </a:t>
            </a:r>
            <a:r>
              <a:rPr lang="en-ZA" sz="1500" b="1" i="1" dirty="0">
                <a:latin typeface="Arial" pitchFamily="34" charset="0"/>
                <a:cs typeface="Arial" pitchFamily="34" charset="0"/>
              </a:rPr>
              <a:t>Duke of </a:t>
            </a:r>
            <a:r>
              <a:rPr lang="en-ZA" sz="1500" b="1" i="1" dirty="0" smtClean="0">
                <a:latin typeface="Arial" pitchFamily="34" charset="0"/>
                <a:cs typeface="Arial" pitchFamily="34" charset="0"/>
              </a:rPr>
              <a:t>Berry, June</a:t>
            </a:r>
            <a:r>
              <a:rPr lang="en-ZA" sz="15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ZA" sz="15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ZA" sz="1500" b="1" dirty="0" smtClean="0">
                <a:latin typeface="Arial" pitchFamily="34" charset="0"/>
                <a:cs typeface="Arial" pitchFamily="34" charset="0"/>
              </a:rPr>
            </a:br>
            <a:r>
              <a:rPr lang="en-ZA" sz="1500" b="1" dirty="0" smtClean="0">
                <a:latin typeface="Arial" pitchFamily="34" charset="0"/>
                <a:cs typeface="Arial" pitchFamily="34" charset="0"/>
              </a:rPr>
              <a:t>produced </a:t>
            </a:r>
            <a:r>
              <a:rPr lang="en-ZA" sz="1500" b="1" dirty="0">
                <a:latin typeface="Arial" pitchFamily="34" charset="0"/>
                <a:cs typeface="Arial" pitchFamily="34" charset="0"/>
              </a:rPr>
              <a:t>by the </a:t>
            </a:r>
            <a:r>
              <a:rPr lang="en-ZA" sz="1500" b="1" dirty="0" err="1">
                <a:latin typeface="Arial" pitchFamily="34" charset="0"/>
                <a:cs typeface="Arial" pitchFamily="34" charset="0"/>
              </a:rPr>
              <a:t>Limbourg</a:t>
            </a:r>
            <a:r>
              <a:rPr lang="en-ZA" sz="1500" b="1" dirty="0">
                <a:latin typeface="Arial" pitchFamily="34" charset="0"/>
                <a:cs typeface="Arial" pitchFamily="34" charset="0"/>
              </a:rPr>
              <a:t> Brothers, </a:t>
            </a:r>
            <a:br>
              <a:rPr lang="en-ZA" sz="1500" b="1" dirty="0">
                <a:latin typeface="Arial" pitchFamily="34" charset="0"/>
                <a:cs typeface="Arial" pitchFamily="34" charset="0"/>
              </a:rPr>
            </a:br>
            <a:r>
              <a:rPr lang="en-ZA" sz="1500" b="1" dirty="0" err="1">
                <a:latin typeface="Arial" pitchFamily="34" charset="0"/>
                <a:cs typeface="Arial" pitchFamily="34" charset="0"/>
              </a:rPr>
              <a:t>Barthélemy</a:t>
            </a:r>
            <a:r>
              <a:rPr lang="en-ZA" sz="15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ZA" sz="1500" b="1" dirty="0" err="1">
                <a:latin typeface="Arial" pitchFamily="34" charset="0"/>
                <a:cs typeface="Arial" pitchFamily="34" charset="0"/>
              </a:rPr>
              <a:t>d'Eyck</a:t>
            </a:r>
            <a:r>
              <a:rPr lang="en-ZA" sz="1500" b="1" dirty="0">
                <a:latin typeface="Arial" pitchFamily="34" charset="0"/>
                <a:cs typeface="Arial" pitchFamily="34" charset="0"/>
              </a:rPr>
              <a:t> and Jean </a:t>
            </a:r>
            <a:r>
              <a:rPr lang="en-ZA" sz="1500" b="1" dirty="0" err="1">
                <a:latin typeface="Arial" pitchFamily="34" charset="0"/>
                <a:cs typeface="Arial" pitchFamily="34" charset="0"/>
              </a:rPr>
              <a:t>Colombe</a:t>
            </a:r>
            <a:r>
              <a:rPr lang="en-ZA" sz="1500" b="1" dirty="0">
                <a:latin typeface="Arial" pitchFamily="34" charset="0"/>
                <a:cs typeface="Arial" pitchFamily="34" charset="0"/>
              </a:rPr>
              <a:t>, 1412–1486</a:t>
            </a:r>
            <a:endParaRPr lang="en-ZA" sz="1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100000" y="6581001"/>
            <a:ext cx="10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 smtClean="0">
                <a:latin typeface="Arial" pitchFamily="34" charset="0"/>
                <a:cs typeface="Arial" pitchFamily="34" charset="0"/>
              </a:rPr>
              <a:t>See page 21</a:t>
            </a:r>
            <a:endParaRPr lang="en-ZA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14" name="Picture 2" descr="File:Les Très Riches Heures du duc de Berry juin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66267" y="225256"/>
            <a:ext cx="3411466" cy="5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6581001"/>
            <a:ext cx="17859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www.theanswer.co.za</a:t>
            </a:r>
            <a:endParaRPr lang="en-ZA" sz="12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63642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0" y="6082357"/>
            <a:ext cx="9144000" cy="371475"/>
          </a:xfrm>
        </p:spPr>
        <p:txBody>
          <a:bodyPr>
            <a:normAutofit fontScale="25000" lnSpcReduction="20000"/>
          </a:bodyPr>
          <a:lstStyle/>
          <a:p>
            <a:endParaRPr lang="en-ZA" sz="15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ZA" sz="6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 painting by Tang Yin</a:t>
            </a:r>
          </a:p>
        </p:txBody>
      </p:sp>
      <p:pic>
        <p:nvPicPr>
          <p:cNvPr id="3075" name="Picture 6" descr="Description: \\ANSWER1\Shared Documents\ANSWER 2011\Grade 10\Grade 10 History study guide\Pictures for source-based questions\Topic 1\Ming Dynasty\Ming Dynasty Tang Yin painting of a woman 1520 Source Berth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72978" y="465948"/>
            <a:ext cx="3198045" cy="5553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6228184" y="4867943"/>
            <a:ext cx="162000" cy="1152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vert270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ZA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Source: </a:t>
            </a:r>
            <a:r>
              <a:rPr kumimoji="0" lang="en-ZA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Berthe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100000" y="6581001"/>
            <a:ext cx="10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 smtClean="0">
                <a:latin typeface="Arial" pitchFamily="34" charset="0"/>
                <a:cs typeface="Arial" pitchFamily="34" charset="0"/>
              </a:rPr>
              <a:t>See page 5</a:t>
            </a:r>
            <a:endParaRPr lang="en-ZA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581001"/>
            <a:ext cx="17859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www.theanswer.co.za</a:t>
            </a:r>
            <a:endParaRPr lang="en-ZA" sz="12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84470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1484784"/>
            <a:ext cx="7772400" cy="3051770"/>
          </a:xfrm>
        </p:spPr>
        <p:txBody>
          <a:bodyPr>
            <a:normAutofit/>
          </a:bodyPr>
          <a:lstStyle/>
          <a:p>
            <a:r>
              <a:rPr lang="en-ZA" dirty="0"/>
              <a:t/>
            </a:r>
            <a:br>
              <a:rPr lang="en-ZA" dirty="0"/>
            </a:br>
            <a:endParaRPr lang="en-ZA" dirty="0"/>
          </a:p>
        </p:txBody>
      </p:sp>
      <p:sp>
        <p:nvSpPr>
          <p:cNvPr id="12" name="TextBox 11"/>
          <p:cNvSpPr txBox="1"/>
          <p:nvPr/>
        </p:nvSpPr>
        <p:spPr>
          <a:xfrm>
            <a:off x="8100000" y="6581001"/>
            <a:ext cx="10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 smtClean="0">
                <a:latin typeface="Arial" pitchFamily="34" charset="0"/>
                <a:cs typeface="Arial" pitchFamily="34" charset="0"/>
              </a:rPr>
              <a:t>See page 22</a:t>
            </a:r>
            <a:endParaRPr lang="en-ZA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187370"/>
            <a:ext cx="9144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ZA" sz="1500" b="1" dirty="0">
                <a:latin typeface="Arial" pitchFamily="34" charset="0"/>
                <a:cs typeface="Arial" pitchFamily="34" charset="0"/>
              </a:rPr>
              <a:t>The lives of Medieval peasants during the 12 months of the </a:t>
            </a:r>
            <a:r>
              <a:rPr lang="en-ZA" sz="1500" b="1" dirty="0" smtClean="0">
                <a:latin typeface="Arial" pitchFamily="34" charset="0"/>
                <a:cs typeface="Arial" pitchFamily="34" charset="0"/>
              </a:rPr>
              <a:t>year</a:t>
            </a:r>
            <a:br>
              <a:rPr lang="en-ZA" sz="1500" b="1" dirty="0" smtClean="0">
                <a:latin typeface="Arial" pitchFamily="34" charset="0"/>
                <a:cs typeface="Arial" pitchFamily="34" charset="0"/>
              </a:rPr>
            </a:br>
            <a:r>
              <a:rPr lang="en-ZA" sz="1500" b="1" dirty="0" smtClean="0">
                <a:latin typeface="Arial" pitchFamily="34" charset="0"/>
                <a:cs typeface="Arial" pitchFamily="34" charset="0"/>
              </a:rPr>
              <a:t>by </a:t>
            </a:r>
            <a:r>
              <a:rPr lang="en-ZA" sz="1500" b="1" dirty="0" err="1">
                <a:latin typeface="Arial" pitchFamily="34" charset="0"/>
                <a:cs typeface="Arial" pitchFamily="34" charset="0"/>
              </a:rPr>
              <a:t>Pietro</a:t>
            </a:r>
            <a:r>
              <a:rPr lang="en-ZA" sz="1500" b="1" dirty="0">
                <a:latin typeface="Arial" pitchFamily="34" charset="0"/>
                <a:cs typeface="Arial" pitchFamily="34" charset="0"/>
              </a:rPr>
              <a:t> de' </a:t>
            </a:r>
            <a:r>
              <a:rPr lang="en-ZA" sz="1500" b="1" dirty="0" err="1">
                <a:latin typeface="Arial" pitchFamily="34" charset="0"/>
                <a:cs typeface="Arial" pitchFamily="34" charset="0"/>
              </a:rPr>
              <a:t>Crescenzi</a:t>
            </a:r>
            <a:r>
              <a:rPr lang="en-ZA" sz="1500" b="1" dirty="0">
                <a:latin typeface="Arial" pitchFamily="34" charset="0"/>
                <a:cs typeface="Arial" pitchFamily="34" charset="0"/>
              </a:rPr>
              <a:t> (circa 1230–1320)</a:t>
            </a:r>
            <a:endParaRPr lang="en-ZA" sz="15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2" name="Picture 4" descr="http://upload.wikimedia.org/wikipedia/commons/1/1b/Crescenzi_calenda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94225" y="153304"/>
            <a:ext cx="6955550" cy="60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6581001"/>
            <a:ext cx="17859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www.theanswer.co.za</a:t>
            </a:r>
            <a:endParaRPr lang="en-ZA" sz="12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04131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1484784"/>
            <a:ext cx="7772400" cy="3051770"/>
          </a:xfrm>
        </p:spPr>
        <p:txBody>
          <a:bodyPr>
            <a:normAutofit/>
          </a:bodyPr>
          <a:lstStyle/>
          <a:p>
            <a:r>
              <a:rPr lang="en-ZA" dirty="0"/>
              <a:t/>
            </a:r>
            <a:br>
              <a:rPr lang="en-ZA" dirty="0"/>
            </a:br>
            <a:endParaRPr lang="en-ZA" dirty="0"/>
          </a:p>
        </p:txBody>
      </p:sp>
      <p:sp>
        <p:nvSpPr>
          <p:cNvPr id="12" name="TextBox 11"/>
          <p:cNvSpPr txBox="1"/>
          <p:nvPr/>
        </p:nvSpPr>
        <p:spPr>
          <a:xfrm>
            <a:off x="8100000" y="6581001"/>
            <a:ext cx="10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 smtClean="0">
                <a:latin typeface="Arial" pitchFamily="34" charset="0"/>
                <a:cs typeface="Arial" pitchFamily="34" charset="0"/>
              </a:rPr>
              <a:t>See page 22</a:t>
            </a:r>
            <a:endParaRPr lang="en-ZA" sz="12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-108520" y="1382751"/>
            <a:ext cx="9144000" cy="4025598"/>
            <a:chOff x="-108520" y="1382751"/>
            <a:chExt cx="9144000" cy="4025598"/>
          </a:xfrm>
        </p:grpSpPr>
        <p:sp>
          <p:nvSpPr>
            <p:cNvPr id="11" name="Rectangle 10"/>
            <p:cNvSpPr/>
            <p:nvPr/>
          </p:nvSpPr>
          <p:spPr>
            <a:xfrm>
              <a:off x="-108520" y="5085184"/>
              <a:ext cx="9144000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ZA" sz="1500" b="1" dirty="0" smtClean="0">
                  <a:latin typeface="Arial" pitchFamily="34" charset="0"/>
                  <a:cs typeface="Arial" pitchFamily="34" charset="0"/>
                </a:rPr>
                <a:t>The two sides of a coin from the reign of the English king, King Edward IV (1442–1483)</a:t>
              </a:r>
              <a:endParaRPr lang="en-ZA" sz="15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Text Box 4"/>
            <p:cNvSpPr txBox="1">
              <a:spLocks noChangeArrowheads="1"/>
            </p:cNvSpPr>
            <p:nvPr/>
          </p:nvSpPr>
          <p:spPr bwMode="auto">
            <a:xfrm>
              <a:off x="8028384" y="2372839"/>
              <a:ext cx="396000" cy="2556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vert270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lvl="0" fontAlgn="base">
                <a:spcBef>
                  <a:spcPct val="0"/>
                </a:spcBef>
              </a:pPr>
              <a:r>
                <a:rPr kumimoji="0" lang="en-ZA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Source: Portable Antiquities Scheme</a:t>
              </a:r>
            </a:p>
            <a:p>
              <a:pPr lvl="0" fontAlgn="base">
                <a:spcBef>
                  <a:spcPct val="0"/>
                </a:spcBef>
                <a:spcAft>
                  <a:spcPts val="1000"/>
                </a:spcAft>
              </a:pPr>
              <a:r>
                <a:rPr kumimoji="0" lang="en-ZA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from London, England</a:t>
              </a:r>
            </a:p>
          </p:txBody>
        </p:sp>
        <p:pic>
          <p:nvPicPr>
            <p:cNvPr id="6146" name="Picture 2" descr="http://upload.wikimedia.org/wikipedia/commons/f/fc/Medieval_coin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4530" t="17048" r="3099" b="16233"/>
            <a:stretch/>
          </p:blipFill>
          <p:spPr bwMode="auto">
            <a:xfrm>
              <a:off x="988159" y="1382751"/>
              <a:ext cx="6950642" cy="35460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extBox 7"/>
          <p:cNvSpPr txBox="1"/>
          <p:nvPr/>
        </p:nvSpPr>
        <p:spPr>
          <a:xfrm>
            <a:off x="0" y="6581001"/>
            <a:ext cx="17859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www.theanswer.co.za</a:t>
            </a:r>
            <a:endParaRPr lang="en-ZA" sz="12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70464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1484784"/>
            <a:ext cx="7772400" cy="3051770"/>
          </a:xfrm>
        </p:spPr>
        <p:txBody>
          <a:bodyPr>
            <a:normAutofit/>
          </a:bodyPr>
          <a:lstStyle/>
          <a:p>
            <a:r>
              <a:rPr lang="en-ZA" dirty="0"/>
              <a:t/>
            </a:r>
            <a:br>
              <a:rPr lang="en-ZA" dirty="0"/>
            </a:br>
            <a:endParaRPr lang="en-ZA" dirty="0"/>
          </a:p>
        </p:txBody>
      </p:sp>
      <p:sp>
        <p:nvSpPr>
          <p:cNvPr id="18" name="TextBox 17"/>
          <p:cNvSpPr txBox="1"/>
          <p:nvPr/>
        </p:nvSpPr>
        <p:spPr>
          <a:xfrm>
            <a:off x="8100000" y="6581001"/>
            <a:ext cx="10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 smtClean="0">
                <a:latin typeface="Arial" pitchFamily="34" charset="0"/>
                <a:cs typeface="Arial" pitchFamily="34" charset="0"/>
              </a:rPr>
              <a:t>See page 22</a:t>
            </a:r>
            <a:endParaRPr lang="en-ZA" sz="12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908721"/>
            <a:ext cx="9144000" cy="5112567"/>
            <a:chOff x="0" y="908721"/>
            <a:chExt cx="9144000" cy="5112567"/>
          </a:xfrm>
        </p:grpSpPr>
        <p:grpSp>
          <p:nvGrpSpPr>
            <p:cNvPr id="13" name="Group 12"/>
            <p:cNvGrpSpPr/>
            <p:nvPr/>
          </p:nvGrpSpPr>
          <p:grpSpPr>
            <a:xfrm>
              <a:off x="0" y="908721"/>
              <a:ext cx="9144000" cy="5112567"/>
              <a:chOff x="0" y="908721"/>
              <a:chExt cx="9144000" cy="5112567"/>
            </a:xfrm>
          </p:grpSpPr>
          <p:pic>
            <p:nvPicPr>
              <p:cNvPr id="45062" name="Picture 3" descr="Description: http://upload.wikimedia.org/wikipedia/commons/7/7e/Alsace%2C_Haut-Rhin%2C_Colmar%2C_Mus%C3%A9e_d%27Unterlinden%2C_La_Vierge_de_Niedermorschwihr%2C_vers_1500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 xmlns="">
                      <a14:imgLayer r:embed="rId4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8935" y="908721"/>
                <a:ext cx="7023058" cy="46805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" name="Rectangle 14"/>
              <p:cNvSpPr/>
              <p:nvPr/>
            </p:nvSpPr>
            <p:spPr>
              <a:xfrm>
                <a:off x="0" y="5698123"/>
                <a:ext cx="9144000" cy="3231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ZA" sz="1500" b="1" dirty="0" smtClean="0">
                    <a:latin typeface="Arial" pitchFamily="34" charset="0"/>
                    <a:cs typeface="Arial" pitchFamily="34" charset="0"/>
                  </a:rPr>
                  <a:t>A medieval carving of Mary and Jesus, important figures in the Christian religion</a:t>
                </a:r>
                <a:endParaRPr lang="en-ZA" sz="15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 rot="16200000">
              <a:off x="7176884" y="4532748"/>
              <a:ext cx="1980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sz="1200" dirty="0" smtClean="0">
                  <a:latin typeface="Arial" pitchFamily="34" charset="0"/>
                  <a:cs typeface="Arial" pitchFamily="34" charset="0"/>
                </a:rPr>
                <a:t>Source: </a:t>
              </a:r>
              <a:r>
                <a:rPr lang="en-ZA" sz="1200" dirty="0" err="1" smtClean="0">
                  <a:latin typeface="Arial" pitchFamily="34" charset="0"/>
                  <a:cs typeface="Arial" pitchFamily="34" charset="0"/>
                </a:rPr>
                <a:t>vincent</a:t>
              </a:r>
              <a:r>
                <a:rPr lang="en-ZA" sz="12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ZA" sz="1200" dirty="0" err="1" smtClean="0">
                  <a:latin typeface="Arial" pitchFamily="34" charset="0"/>
                  <a:cs typeface="Arial" pitchFamily="34" charset="0"/>
                </a:rPr>
                <a:t>desjardins</a:t>
              </a:r>
              <a:endParaRPr lang="en-ZA" sz="12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0" y="6581001"/>
            <a:ext cx="17859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www.theanswer.co.za</a:t>
            </a:r>
            <a:endParaRPr lang="en-ZA" sz="12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785566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1484784"/>
            <a:ext cx="7772400" cy="3051770"/>
          </a:xfrm>
        </p:spPr>
        <p:txBody>
          <a:bodyPr>
            <a:normAutofit/>
          </a:bodyPr>
          <a:lstStyle/>
          <a:p>
            <a:r>
              <a:rPr lang="en-ZA" dirty="0"/>
              <a:t/>
            </a:r>
            <a:br>
              <a:rPr lang="en-ZA" dirty="0"/>
            </a:br>
            <a:endParaRPr lang="en-ZA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15" name="Rectangle 14"/>
          <p:cNvSpPr/>
          <p:nvPr/>
        </p:nvSpPr>
        <p:spPr>
          <a:xfrm>
            <a:off x="8632" y="5914147"/>
            <a:ext cx="914400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ZA" sz="1500" b="1" dirty="0" smtClean="0">
                <a:latin typeface="Arial" pitchFamily="34" charset="0"/>
                <a:cs typeface="Arial" pitchFamily="34" charset="0"/>
              </a:rPr>
              <a:t>A representation of the Black Death from 1411</a:t>
            </a:r>
            <a:endParaRPr lang="en-ZA" sz="15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 bwMode="auto">
          <a:xfrm>
            <a:off x="299144" y="548680"/>
            <a:ext cx="8562976" cy="5256661"/>
            <a:chOff x="1074" y="6916"/>
            <a:chExt cx="6742" cy="4140"/>
          </a:xfrm>
        </p:grpSpPr>
        <p:pic>
          <p:nvPicPr>
            <p:cNvPr id="46084" name="Picture 29" descr="Description: \\ANSWER1\Shared Documents\ANSWER 2011\Grade 10\Grade 10 History study guide\Pictures for source-based questions\Topic 1\Europe\Europe Black Death Bubonic Plague 1411 Source Toggenburg Bible Dbenzhuser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" y="6916"/>
              <a:ext cx="6480" cy="4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 Box 5"/>
            <p:cNvSpPr txBox="1">
              <a:spLocks noChangeArrowheads="1"/>
            </p:cNvSpPr>
            <p:nvPr/>
          </p:nvSpPr>
          <p:spPr bwMode="auto">
            <a:xfrm>
              <a:off x="7629" y="8564"/>
              <a:ext cx="187" cy="249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vert270" wrap="non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ZA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Source: </a:t>
              </a:r>
              <a:r>
                <a:rPr kumimoji="0" lang="en-ZA" sz="12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Toggenburg</a:t>
              </a:r>
              <a:r>
                <a:rPr kumimoji="0" lang="en-ZA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Bible </a:t>
              </a:r>
              <a:r>
                <a:rPr kumimoji="0" lang="en-ZA" sz="12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Dbenzhuser</a:t>
              </a:r>
              <a:endPara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100000" y="6581001"/>
            <a:ext cx="10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 smtClean="0">
                <a:latin typeface="Arial" pitchFamily="34" charset="0"/>
                <a:cs typeface="Arial" pitchFamily="34" charset="0"/>
              </a:rPr>
              <a:t>See page 23</a:t>
            </a:r>
            <a:endParaRPr lang="en-ZA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581001"/>
            <a:ext cx="17859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www.theanswer.co.za</a:t>
            </a:r>
            <a:endParaRPr lang="en-ZA" sz="12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88800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1484784"/>
            <a:ext cx="7772400" cy="3051770"/>
          </a:xfrm>
        </p:spPr>
        <p:txBody>
          <a:bodyPr>
            <a:normAutofit/>
          </a:bodyPr>
          <a:lstStyle/>
          <a:p>
            <a:r>
              <a:rPr lang="en-ZA" dirty="0"/>
              <a:t/>
            </a:r>
            <a:br>
              <a:rPr lang="en-ZA" dirty="0"/>
            </a:br>
            <a:endParaRPr lang="en-ZA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ZA" dirty="0"/>
          </a:p>
        </p:txBody>
      </p:sp>
      <p:grpSp>
        <p:nvGrpSpPr>
          <p:cNvPr id="3" name="Group 2"/>
          <p:cNvGrpSpPr/>
          <p:nvPr/>
        </p:nvGrpSpPr>
        <p:grpSpPr>
          <a:xfrm>
            <a:off x="1079177" y="476672"/>
            <a:ext cx="6985646" cy="5976664"/>
            <a:chOff x="937258" y="476672"/>
            <a:chExt cx="6985646" cy="5976664"/>
          </a:xfrm>
        </p:grpSpPr>
        <p:pic>
          <p:nvPicPr>
            <p:cNvPr id="47107" name="Picture 4" descr="Description: http://upload.wikimedia.org/wikipedia/commons/9/93/1349_burning_of_Jews-European_chronicle_on_Black_Death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7258" y="476672"/>
              <a:ext cx="6985646" cy="540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 Box 4"/>
            <p:cNvSpPr txBox="1">
              <a:spLocks noChangeAspect="1" noChangeArrowheads="1"/>
            </p:cNvSpPr>
            <p:nvPr/>
          </p:nvSpPr>
          <p:spPr bwMode="auto">
            <a:xfrm>
              <a:off x="1899289" y="6222868"/>
              <a:ext cx="5061585" cy="23046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ZA" sz="15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Burning of Jews during </a:t>
              </a:r>
              <a:r>
                <a:rPr lang="en-ZA" sz="1500" b="1" dirty="0" smtClean="0">
                  <a:latin typeface="Arial" pitchFamily="34" charset="0"/>
                  <a:cs typeface="Arial" pitchFamily="34" charset="0"/>
                </a:rPr>
                <a:t>the Black Death </a:t>
              </a:r>
              <a:r>
                <a:rPr lang="en-ZA" sz="1500" b="1" dirty="0">
                  <a:latin typeface="Arial" pitchFamily="34" charset="0"/>
                  <a:cs typeface="Arial" pitchFamily="34" charset="0"/>
                </a:rPr>
                <a:t>epidemic</a:t>
              </a:r>
              <a:r>
                <a:rPr kumimoji="0" lang="en-ZA" sz="15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, 1349</a:t>
              </a:r>
              <a:endParaRPr kumimoji="0" lang="en-US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8100000" y="6581001"/>
            <a:ext cx="10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 smtClean="0">
                <a:latin typeface="Arial" pitchFamily="34" charset="0"/>
                <a:cs typeface="Arial" pitchFamily="34" charset="0"/>
              </a:rPr>
              <a:t>See page 23</a:t>
            </a:r>
            <a:endParaRPr lang="en-ZA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581001"/>
            <a:ext cx="17859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www.theanswer.co.za</a:t>
            </a:r>
            <a:endParaRPr lang="en-ZA" sz="12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6402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1484784"/>
            <a:ext cx="7772400" cy="3051770"/>
          </a:xfrm>
        </p:spPr>
        <p:txBody>
          <a:bodyPr>
            <a:normAutofit/>
          </a:bodyPr>
          <a:lstStyle/>
          <a:p>
            <a:r>
              <a:rPr lang="en-ZA" dirty="0"/>
              <a:t/>
            </a:r>
            <a:br>
              <a:rPr lang="en-ZA" dirty="0"/>
            </a:br>
            <a:endParaRPr lang="en-ZA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ZA" dirty="0"/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 bwMode="auto">
          <a:xfrm>
            <a:off x="435644" y="523442"/>
            <a:ext cx="8568977" cy="6103919"/>
            <a:chOff x="1312" y="5069"/>
            <a:chExt cx="6826" cy="4863"/>
          </a:xfrm>
        </p:grpSpPr>
        <p:pic>
          <p:nvPicPr>
            <p:cNvPr id="48131" name="Picture 30" descr="Description: \\ANSWER1\Shared Documents\ANSWER 2011\Grade 10\Grade 10 History study guide\Pictures for source-based questions\Topic 1\Europe\Europe Marco Polo's Caravan 1375 Source Inconnu, Atlas catalan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12120"/>
            <a:stretch>
              <a:fillRect/>
            </a:stretch>
          </p:blipFill>
          <p:spPr bwMode="auto">
            <a:xfrm>
              <a:off x="1312" y="5069"/>
              <a:ext cx="6565" cy="4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 Box 4"/>
            <p:cNvSpPr txBox="1">
              <a:spLocks noChangeAspect="1" noChangeArrowheads="1"/>
            </p:cNvSpPr>
            <p:nvPr/>
          </p:nvSpPr>
          <p:spPr bwMode="auto">
            <a:xfrm>
              <a:off x="7951" y="7233"/>
              <a:ext cx="187" cy="225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vert270" wrap="non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ZA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Source: Inconnu, Atlas Catalan</a:t>
              </a:r>
              <a:endPara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Text Box 5"/>
            <p:cNvSpPr txBox="1">
              <a:spLocks noChangeAspect="1" noChangeArrowheads="1"/>
            </p:cNvSpPr>
            <p:nvPr/>
          </p:nvSpPr>
          <p:spPr bwMode="auto">
            <a:xfrm>
              <a:off x="2666" y="9564"/>
              <a:ext cx="3858" cy="36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  <a:tabLst/>
              </a:pPr>
              <a:r>
                <a:rPr kumimoji="0" lang="en-ZA" sz="15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Marco Polo travelled through Asia from 1271 to 1295.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ZA" sz="15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This drawing of his caravan was produced in 1375.</a:t>
              </a:r>
              <a:endParaRPr kumimoji="0" lang="en-US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8100000" y="6581001"/>
            <a:ext cx="10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 smtClean="0">
                <a:latin typeface="Arial" pitchFamily="34" charset="0"/>
                <a:cs typeface="Arial" pitchFamily="34" charset="0"/>
              </a:rPr>
              <a:t>See page 24</a:t>
            </a:r>
            <a:endParaRPr lang="en-ZA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581001"/>
            <a:ext cx="17859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www.theanswer.co.za</a:t>
            </a:r>
            <a:endParaRPr lang="en-ZA" sz="12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15145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1484784"/>
            <a:ext cx="7772400" cy="3051770"/>
          </a:xfrm>
        </p:spPr>
        <p:txBody>
          <a:bodyPr>
            <a:normAutofit/>
          </a:bodyPr>
          <a:lstStyle/>
          <a:p>
            <a:r>
              <a:rPr lang="en-ZA" dirty="0"/>
              <a:t/>
            </a:r>
            <a:br>
              <a:rPr lang="en-ZA" dirty="0"/>
            </a:br>
            <a:endParaRPr lang="en-ZA" dirty="0"/>
          </a:p>
        </p:txBody>
      </p:sp>
      <p:sp>
        <p:nvSpPr>
          <p:cNvPr id="12" name="TextBox 11"/>
          <p:cNvSpPr txBox="1"/>
          <p:nvPr/>
        </p:nvSpPr>
        <p:spPr>
          <a:xfrm>
            <a:off x="8100000" y="6581001"/>
            <a:ext cx="10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 smtClean="0">
                <a:latin typeface="Arial" pitchFamily="34" charset="0"/>
                <a:cs typeface="Arial" pitchFamily="34" charset="0"/>
              </a:rPr>
              <a:t>See page 24</a:t>
            </a:r>
            <a:endParaRPr lang="en-ZA" sz="12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7668" y="764704"/>
            <a:ext cx="9108000" cy="5576558"/>
            <a:chOff x="27668" y="764704"/>
            <a:chExt cx="9108000" cy="5576558"/>
          </a:xfrm>
        </p:grpSpPr>
        <p:sp>
          <p:nvSpPr>
            <p:cNvPr id="9" name="Text Box 5"/>
            <p:cNvSpPr txBox="1">
              <a:spLocks noChangeAspect="1" noChangeArrowheads="1"/>
            </p:cNvSpPr>
            <p:nvPr/>
          </p:nvSpPr>
          <p:spPr bwMode="auto">
            <a:xfrm>
              <a:off x="27668" y="6078473"/>
              <a:ext cx="9108000" cy="26278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lvl="0" algn="ctr" fontAlgn="base">
                <a:spcBef>
                  <a:spcPct val="0"/>
                </a:spcBef>
              </a:pPr>
              <a:r>
                <a:rPr kumimoji="0" lang="en-ZA" sz="15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Bruges Town Hall is a sign of the wealth that was generated by the Medieval wool trade.</a:t>
              </a:r>
            </a:p>
          </p:txBody>
        </p:sp>
        <p:sp>
          <p:nvSpPr>
            <p:cNvPr id="10" name="Text Box 4"/>
            <p:cNvSpPr txBox="1">
              <a:spLocks noChangeAspect="1" noChangeArrowheads="1"/>
            </p:cNvSpPr>
            <p:nvPr/>
          </p:nvSpPr>
          <p:spPr bwMode="auto">
            <a:xfrm>
              <a:off x="8751027" y="3101402"/>
              <a:ext cx="234749" cy="28279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vert270" wrap="non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lvl="0" fontAlgn="base">
                <a:spcBef>
                  <a:spcPct val="0"/>
                </a:spcBef>
                <a:spcAft>
                  <a:spcPts val="1000"/>
                </a:spcAft>
              </a:pPr>
              <a:r>
                <a:rPr kumimoji="0" lang="en-ZA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Source: Wolfgang </a:t>
              </a:r>
              <a:r>
                <a:rPr kumimoji="0" lang="en-ZA" sz="12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Staudt</a:t>
              </a:r>
              <a:endPara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7170" name="Picture 2" descr="File:Town hall Brugge.jpg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764704"/>
              <a:ext cx="8414840" cy="51646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extBox 7"/>
          <p:cNvSpPr txBox="1"/>
          <p:nvPr/>
        </p:nvSpPr>
        <p:spPr>
          <a:xfrm>
            <a:off x="0" y="6581001"/>
            <a:ext cx="17859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www.theanswer.co.za</a:t>
            </a:r>
            <a:endParaRPr lang="en-ZA" sz="12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431908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8100000" y="6581001"/>
            <a:ext cx="10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 smtClean="0">
                <a:latin typeface="Arial" pitchFamily="34" charset="0"/>
                <a:cs typeface="Arial" pitchFamily="34" charset="0"/>
              </a:rPr>
              <a:t>See page 25</a:t>
            </a:r>
            <a:endParaRPr lang="en-ZA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0" y="6581001"/>
            <a:ext cx="17859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www.theanswer.co.za</a:t>
            </a:r>
            <a:endParaRPr lang="en-ZA" sz="12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-36512" y="993901"/>
            <a:ext cx="9180000" cy="5316327"/>
            <a:chOff x="-36512" y="993901"/>
            <a:chExt cx="9180000" cy="5316327"/>
          </a:xfrm>
        </p:grpSpPr>
        <p:sp>
          <p:nvSpPr>
            <p:cNvPr id="9" name="Text Box 5"/>
            <p:cNvSpPr txBox="1">
              <a:spLocks noChangeAspect="1" noChangeArrowheads="1"/>
            </p:cNvSpPr>
            <p:nvPr/>
          </p:nvSpPr>
          <p:spPr bwMode="auto">
            <a:xfrm>
              <a:off x="-36512" y="6078487"/>
              <a:ext cx="9180000" cy="23174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lvl="0" algn="ctr" fontAlgn="base">
                <a:spcBef>
                  <a:spcPct val="0"/>
                </a:spcBef>
              </a:pPr>
              <a:r>
                <a:rPr kumimoji="0" lang="en-ZA" sz="15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The Hanseatic League in 1400</a:t>
              </a:r>
            </a:p>
          </p:txBody>
        </p:sp>
        <p:sp>
          <p:nvSpPr>
            <p:cNvPr id="11" name="Text Box 4"/>
            <p:cNvSpPr txBox="1">
              <a:spLocks noChangeAspect="1" noChangeArrowheads="1"/>
            </p:cNvSpPr>
            <p:nvPr/>
          </p:nvSpPr>
          <p:spPr bwMode="auto">
            <a:xfrm>
              <a:off x="7929586" y="3000372"/>
              <a:ext cx="214314" cy="28279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vert270" wrap="non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lvl="0" fontAlgn="base">
                <a:spcBef>
                  <a:spcPct val="0"/>
                </a:spcBef>
                <a:spcAft>
                  <a:spcPts val="1000"/>
                </a:spcAft>
              </a:pPr>
              <a:r>
                <a:rPr kumimoji="0" lang="en-ZA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Source: </a:t>
              </a:r>
              <a:r>
                <a:rPr lang="en-US" sz="1200" dirty="0">
                  <a:latin typeface="Arial" pitchFamily="34" charset="0"/>
                  <a:cs typeface="Arial" pitchFamily="34" charset="0"/>
                </a:rPr>
                <a:t>R </a:t>
              </a:r>
              <a:r>
                <a:rPr lang="en-US" sz="1200" dirty="0" err="1">
                  <a:latin typeface="Arial" pitchFamily="34" charset="0"/>
                  <a:cs typeface="Arial" pitchFamily="34" charset="0"/>
                </a:rPr>
                <a:t>Gassenhower</a:t>
              </a:r>
              <a:endPara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1135793" y="993901"/>
              <a:ext cx="6835391" cy="4863991"/>
              <a:chOff x="642910" y="722313"/>
              <a:chExt cx="6835391" cy="4863991"/>
            </a:xfrm>
          </p:grpSpPr>
          <p:pic>
            <p:nvPicPr>
              <p:cNvPr id="1028" name="Picture 32" descr="Description: http://upload.wikimedia.org/wikipedia/commons/b/b3/Hanse-blank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t="3818"/>
              <a:stretch>
                <a:fillRect/>
              </a:stretch>
            </p:blipFill>
            <p:spPr bwMode="auto">
              <a:xfrm>
                <a:off x="642910" y="722313"/>
                <a:ext cx="6835391" cy="48639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31" name="Text Box 7"/>
              <p:cNvSpPr txBox="1">
                <a:spLocks noChangeArrowheads="1"/>
              </p:cNvSpPr>
              <p:nvPr/>
            </p:nvSpPr>
            <p:spPr bwMode="auto">
              <a:xfrm>
                <a:off x="2590028" y="977015"/>
                <a:ext cx="440826" cy="153888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0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rPr>
                  <a:t>Bergen</a:t>
                </a: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32" name="Text Box 8"/>
              <p:cNvSpPr txBox="1">
                <a:spLocks noChangeArrowheads="1"/>
              </p:cNvSpPr>
              <p:nvPr/>
            </p:nvSpPr>
            <p:spPr bwMode="auto">
              <a:xfrm>
                <a:off x="3816868" y="3106038"/>
                <a:ext cx="775853" cy="153888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0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rPr>
                  <a:t>Copenhagen</a:t>
                </a:r>
                <a:endParaRPr kumimoji="0" 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33" name="Text Box 9"/>
              <p:cNvSpPr txBox="1">
                <a:spLocks noChangeArrowheads="1"/>
              </p:cNvSpPr>
              <p:nvPr/>
            </p:nvSpPr>
            <p:spPr bwMode="auto">
              <a:xfrm>
                <a:off x="1903525" y="2809228"/>
                <a:ext cx="343044" cy="307777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  <a:tabLst/>
                </a:pPr>
                <a:r>
                  <a:rPr kumimoji="0" lang="en-GB" sz="10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rPr>
                  <a:t>North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  <a:tabLst/>
                </a:pPr>
                <a:r>
                  <a:rPr kumimoji="0" lang="en-GB" sz="10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rPr>
                  <a:t>Sea</a:t>
                </a:r>
                <a:endParaRPr kumimoji="0" 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34" name="Text Box 10"/>
              <p:cNvSpPr txBox="1">
                <a:spLocks noChangeArrowheads="1"/>
              </p:cNvSpPr>
              <p:nvPr/>
            </p:nvSpPr>
            <p:spPr bwMode="auto">
              <a:xfrm>
                <a:off x="758981" y="4265549"/>
                <a:ext cx="471283" cy="153888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0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rPr>
                  <a:t>London</a:t>
                </a: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35" name="Text Box 11"/>
              <p:cNvSpPr txBox="1">
                <a:spLocks noChangeArrowheads="1"/>
              </p:cNvSpPr>
              <p:nvPr/>
            </p:nvSpPr>
            <p:spPr bwMode="auto">
              <a:xfrm>
                <a:off x="2120629" y="4031388"/>
                <a:ext cx="703719" cy="153888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0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rPr>
                  <a:t>Amsterdam</a:t>
                </a: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36" name="Text Box 12"/>
              <p:cNvSpPr txBox="1">
                <a:spLocks noChangeArrowheads="1"/>
              </p:cNvSpPr>
              <p:nvPr/>
            </p:nvSpPr>
            <p:spPr bwMode="auto">
              <a:xfrm>
                <a:off x="2007158" y="4255279"/>
                <a:ext cx="464871" cy="1615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05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rPr>
                  <a:t>Bruges</a:t>
                </a:r>
                <a:endParaRPr kumimoji="0" 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37" name="Text Box 13"/>
              <p:cNvSpPr txBox="1">
                <a:spLocks noChangeArrowheads="1"/>
              </p:cNvSpPr>
              <p:nvPr/>
            </p:nvSpPr>
            <p:spPr bwMode="auto">
              <a:xfrm>
                <a:off x="2936259" y="4112523"/>
                <a:ext cx="562655" cy="153888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0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rPr>
                  <a:t>Hamburg</a:t>
                </a: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38" name="Text Box 14"/>
              <p:cNvSpPr txBox="1">
                <a:spLocks noChangeArrowheads="1"/>
              </p:cNvSpPr>
              <p:nvPr/>
            </p:nvSpPr>
            <p:spPr bwMode="auto">
              <a:xfrm>
                <a:off x="4507745" y="3657478"/>
                <a:ext cx="468077" cy="153888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000" b="1" i="0" u="none" strike="noStrike" cap="none" normalizeH="0" baseline="0" dirty="0" err="1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rPr>
                  <a:t>Gdańsk</a:t>
                </a: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39" name="Text Box 15"/>
              <p:cNvSpPr txBox="1">
                <a:spLocks noChangeArrowheads="1"/>
              </p:cNvSpPr>
              <p:nvPr/>
            </p:nvSpPr>
            <p:spPr bwMode="auto">
              <a:xfrm>
                <a:off x="5113211" y="1940365"/>
                <a:ext cx="347852" cy="307777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  <a:tabLst/>
                </a:pPr>
                <a:r>
                  <a:rPr kumimoji="0" lang="en-GB" sz="10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rPr>
                  <a:t>Baltic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  <a:tabLst/>
                </a:pPr>
                <a:r>
                  <a:rPr kumimoji="0" lang="en-GB" sz="10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rPr>
                  <a:t>Sea</a:t>
                </a:r>
                <a:endParaRPr kumimoji="0" 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40" name="Text Box 16"/>
              <p:cNvSpPr txBox="1">
                <a:spLocks noChangeArrowheads="1"/>
              </p:cNvSpPr>
              <p:nvPr/>
            </p:nvSpPr>
            <p:spPr bwMode="auto">
              <a:xfrm>
                <a:off x="5858369" y="2592526"/>
                <a:ext cx="277320" cy="153888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0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rPr>
                  <a:t>Riga</a:t>
                </a: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41" name="Text Box 17"/>
              <p:cNvSpPr txBox="1">
                <a:spLocks noChangeArrowheads="1"/>
              </p:cNvSpPr>
              <p:nvPr/>
            </p:nvSpPr>
            <p:spPr bwMode="auto">
              <a:xfrm>
                <a:off x="6629387" y="1832527"/>
                <a:ext cx="496931" cy="307777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  <a:tabLst/>
                </a:pPr>
                <a:r>
                  <a:rPr kumimoji="0" lang="en-GB" sz="10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rPr>
                  <a:t>Russian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  <a:tabLst/>
                </a:pPr>
                <a:r>
                  <a:rPr kumimoji="0" lang="en-GB" sz="10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rPr>
                  <a:t>Steppes</a:t>
                </a:r>
                <a:endParaRPr kumimoji="0" 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42" name="Oval 18"/>
              <p:cNvSpPr>
                <a:spLocks noChangeArrowheads="1"/>
              </p:cNvSpPr>
              <p:nvPr/>
            </p:nvSpPr>
            <p:spPr bwMode="auto">
              <a:xfrm>
                <a:off x="2469769" y="1032475"/>
                <a:ext cx="82436" cy="87297"/>
              </a:xfrm>
              <a:prstGeom prst="ellipse">
                <a:avLst/>
              </a:prstGeom>
              <a:solidFill>
                <a:srgbClr val="000000"/>
              </a:solidFill>
              <a:ln w="9525" algn="ctr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43" name="Oval 19"/>
              <p:cNvSpPr>
                <a:spLocks noChangeArrowheads="1"/>
              </p:cNvSpPr>
              <p:nvPr/>
            </p:nvSpPr>
            <p:spPr bwMode="auto">
              <a:xfrm>
                <a:off x="790016" y="4447333"/>
                <a:ext cx="82436" cy="87297"/>
              </a:xfrm>
              <a:prstGeom prst="ellipse">
                <a:avLst/>
              </a:prstGeom>
              <a:solidFill>
                <a:srgbClr val="000000"/>
              </a:solidFill>
              <a:ln w="9525" algn="ctr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44" name="Oval 20"/>
              <p:cNvSpPr>
                <a:spLocks noChangeArrowheads="1"/>
              </p:cNvSpPr>
              <p:nvPr/>
            </p:nvSpPr>
            <p:spPr bwMode="auto">
              <a:xfrm>
                <a:off x="1903386" y="4322036"/>
                <a:ext cx="82436" cy="87297"/>
              </a:xfrm>
              <a:prstGeom prst="ellipse">
                <a:avLst/>
              </a:prstGeom>
              <a:solidFill>
                <a:srgbClr val="000000"/>
              </a:solidFill>
              <a:ln w="9525" algn="ctr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45" name="Oval 21"/>
              <p:cNvSpPr>
                <a:spLocks noChangeArrowheads="1"/>
              </p:cNvSpPr>
              <p:nvPr/>
            </p:nvSpPr>
            <p:spPr bwMode="auto">
              <a:xfrm>
                <a:off x="2432915" y="3923550"/>
                <a:ext cx="82436" cy="87297"/>
              </a:xfrm>
              <a:prstGeom prst="ellipse">
                <a:avLst/>
              </a:prstGeom>
              <a:solidFill>
                <a:srgbClr val="000000"/>
              </a:solidFill>
              <a:ln w="9525" algn="ctr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46" name="Oval 22"/>
              <p:cNvSpPr>
                <a:spLocks noChangeArrowheads="1"/>
              </p:cNvSpPr>
              <p:nvPr/>
            </p:nvSpPr>
            <p:spPr bwMode="auto">
              <a:xfrm>
                <a:off x="3103071" y="3999550"/>
                <a:ext cx="82436" cy="87297"/>
              </a:xfrm>
              <a:prstGeom prst="ellipse">
                <a:avLst/>
              </a:prstGeom>
              <a:solidFill>
                <a:srgbClr val="000000"/>
              </a:solidFill>
              <a:ln w="9525" algn="ctr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47" name="Oval 23"/>
              <p:cNvSpPr>
                <a:spLocks noChangeArrowheads="1"/>
              </p:cNvSpPr>
              <p:nvPr/>
            </p:nvSpPr>
            <p:spPr bwMode="auto">
              <a:xfrm>
                <a:off x="3724734" y="3204633"/>
                <a:ext cx="82436" cy="87297"/>
              </a:xfrm>
              <a:prstGeom prst="ellipse">
                <a:avLst/>
              </a:prstGeom>
              <a:solidFill>
                <a:srgbClr val="000000"/>
              </a:solidFill>
              <a:ln w="9525" algn="ctr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48" name="Oval 24"/>
              <p:cNvSpPr>
                <a:spLocks noChangeArrowheads="1"/>
              </p:cNvSpPr>
              <p:nvPr/>
            </p:nvSpPr>
            <p:spPr bwMode="auto">
              <a:xfrm>
                <a:off x="6055246" y="2488796"/>
                <a:ext cx="82436" cy="87297"/>
              </a:xfrm>
              <a:prstGeom prst="ellipse">
                <a:avLst/>
              </a:prstGeom>
              <a:solidFill>
                <a:srgbClr val="000000"/>
              </a:solidFill>
              <a:ln w="9525" algn="ctr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49" name="Oval 25"/>
              <p:cNvSpPr>
                <a:spLocks noChangeArrowheads="1"/>
              </p:cNvSpPr>
              <p:nvPr/>
            </p:nvSpPr>
            <p:spPr bwMode="auto">
              <a:xfrm>
                <a:off x="5019463" y="3619551"/>
                <a:ext cx="82436" cy="87297"/>
              </a:xfrm>
              <a:prstGeom prst="ellipse">
                <a:avLst/>
              </a:prstGeom>
              <a:solidFill>
                <a:srgbClr val="000000"/>
              </a:solidFill>
              <a:ln w="9525" algn="ctr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cxnSp>
            <p:nvCxnSpPr>
              <p:cNvPr id="1050" name="AutoShape 26"/>
              <p:cNvCxnSpPr>
                <a:cxnSpLocks noChangeAspect="1" noChangeShapeType="1"/>
              </p:cNvCxnSpPr>
              <p:nvPr/>
            </p:nvCxnSpPr>
            <p:spPr bwMode="auto">
              <a:xfrm rot="16200000">
                <a:off x="6878635" y="1975489"/>
                <a:ext cx="0" cy="494615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 type="stealth" w="med" len="med"/>
              </a:ln>
              <a:effectLst/>
            </p:spPr>
          </p:cxnSp>
        </p:grpSp>
      </p:grpSp>
    </p:spTree>
    <p:extLst>
      <p:ext uri="{BB962C8B-B14F-4D97-AF65-F5344CB8AC3E}">
        <p14:creationId xmlns:p14="http://schemas.microsoft.com/office/powerpoint/2010/main" xmlns="" val="462754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5"/>
          <p:cNvSpPr txBox="1">
            <a:spLocks noChangeAspect="1" noChangeArrowheads="1"/>
          </p:cNvSpPr>
          <p:nvPr/>
        </p:nvSpPr>
        <p:spPr bwMode="auto">
          <a:xfrm>
            <a:off x="72008" y="6135687"/>
            <a:ext cx="9036496" cy="46166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</a:pPr>
            <a:r>
              <a:rPr kumimoji="0" lang="en-ZA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A recreation of a typical Portuguese caravel with </a:t>
            </a:r>
            <a:r>
              <a:rPr kumimoji="0" lang="en-ZA" sz="15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lanteen</a:t>
            </a:r>
            <a:r>
              <a:rPr kumimoji="0" lang="en-ZA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(triangular) sails, developed around 1450. </a:t>
            </a:r>
            <a:br>
              <a:rPr kumimoji="0" lang="en-ZA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en-ZA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The </a:t>
            </a:r>
            <a:r>
              <a:rPr kumimoji="0" lang="en-ZA" sz="15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lanteen</a:t>
            </a:r>
            <a:r>
              <a:rPr kumimoji="0" lang="en-ZA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sails allowed the ship to tack (sail in a </a:t>
            </a:r>
            <a:r>
              <a:rPr kumimoji="0" lang="en-ZA" sz="15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zig-zag</a:t>
            </a:r>
            <a:r>
              <a:rPr kumimoji="0" lang="en-ZA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pattern) into the wind.</a:t>
            </a:r>
          </a:p>
        </p:txBody>
      </p:sp>
      <p:sp>
        <p:nvSpPr>
          <p:cNvPr id="12" name="Text Box 4"/>
          <p:cNvSpPr txBox="1">
            <a:spLocks noChangeAspect="1" noChangeArrowheads="1"/>
          </p:cNvSpPr>
          <p:nvPr/>
        </p:nvSpPr>
        <p:spPr bwMode="auto">
          <a:xfrm>
            <a:off x="6497491" y="3163293"/>
            <a:ext cx="234749" cy="282791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vert270" wrap="none" lIns="0" tIns="0" rIns="0" bIns="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en-ZA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Source: 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PHGCOM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100000" y="6581001"/>
            <a:ext cx="10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 smtClean="0">
                <a:latin typeface="Arial" pitchFamily="34" charset="0"/>
                <a:cs typeface="Arial" pitchFamily="34" charset="0"/>
              </a:rPr>
              <a:t>See page 25</a:t>
            </a:r>
            <a:endParaRPr lang="en-ZA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4" name="Picture 2" descr="File:PotugueseCaravel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51931" y="285728"/>
            <a:ext cx="3676650" cy="570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6581001"/>
            <a:ext cx="17859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www.theanswer.co.za</a:t>
            </a:r>
            <a:endParaRPr lang="en-ZA" sz="12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843050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8100000" y="6581001"/>
            <a:ext cx="10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 smtClean="0">
                <a:latin typeface="Arial" pitchFamily="34" charset="0"/>
                <a:cs typeface="Arial" pitchFamily="34" charset="0"/>
              </a:rPr>
              <a:t>See page 26</a:t>
            </a:r>
            <a:endParaRPr lang="en-ZA" sz="12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415342" y="357166"/>
            <a:ext cx="6145913" cy="6096170"/>
            <a:chOff x="1415342" y="357166"/>
            <a:chExt cx="6145913" cy="6096170"/>
          </a:xfrm>
        </p:grpSpPr>
        <p:sp>
          <p:nvSpPr>
            <p:cNvPr id="10" name="Text Box 5"/>
            <p:cNvSpPr txBox="1">
              <a:spLocks noChangeAspect="1" noChangeArrowheads="1"/>
            </p:cNvSpPr>
            <p:nvPr/>
          </p:nvSpPr>
          <p:spPr bwMode="auto">
            <a:xfrm>
              <a:off x="1415342" y="6222504"/>
              <a:ext cx="6145913" cy="2308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lvl="0" algn="ctr" fontAlgn="base">
                <a:spcBef>
                  <a:spcPct val="0"/>
                </a:spcBef>
              </a:pPr>
              <a:r>
                <a:rPr kumimoji="0" lang="en-ZA" sz="1500" b="1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Donnatello's</a:t>
              </a:r>
              <a:r>
                <a:rPr kumimoji="0" lang="en-ZA" sz="15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equestrian statue of </a:t>
              </a:r>
              <a:r>
                <a:rPr kumimoji="0" lang="en-ZA" sz="1500" b="1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Gattamelata</a:t>
              </a:r>
              <a:r>
                <a:rPr kumimoji="0" lang="en-ZA" sz="15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was finished in 1450.</a:t>
              </a:r>
            </a:p>
          </p:txBody>
        </p:sp>
        <p:sp>
          <p:nvSpPr>
            <p:cNvPr id="4" name="Text Box 4"/>
            <p:cNvSpPr txBox="1">
              <a:spLocks noChangeArrowheads="1"/>
            </p:cNvSpPr>
            <p:nvPr/>
          </p:nvSpPr>
          <p:spPr bwMode="auto">
            <a:xfrm>
              <a:off x="7000892" y="5122420"/>
              <a:ext cx="248243" cy="102122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vert270" wrap="non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ZA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Source: </a:t>
              </a:r>
              <a:r>
                <a:rPr kumimoji="0" lang="en-ZA" sz="12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Kjetil</a:t>
              </a:r>
              <a:r>
                <a:rPr kumimoji="0" lang="en-ZA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r</a:t>
              </a:r>
              <a:endPara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34818" name="Picture 2" descr="http://upload.wikimedia.org/wikipedia/commons/3/37/Gattamelata.jpg"/>
            <p:cNvPicPr>
              <a:picLocks noChangeAspect="1" noChangeArrowheads="1"/>
            </p:cNvPicPr>
            <p:nvPr/>
          </p:nvPicPr>
          <p:blipFill>
            <a:blip r:embed="rId3" cstate="print"/>
            <a:srcRect b="10760"/>
            <a:stretch>
              <a:fillRect/>
            </a:stretch>
          </p:blipFill>
          <p:spPr bwMode="auto">
            <a:xfrm>
              <a:off x="2181225" y="357166"/>
              <a:ext cx="4781550" cy="5780103"/>
            </a:xfrm>
            <a:prstGeom prst="rect">
              <a:avLst/>
            </a:prstGeom>
            <a:noFill/>
          </p:spPr>
        </p:pic>
      </p:grpSp>
      <p:sp>
        <p:nvSpPr>
          <p:cNvPr id="7" name="TextBox 6"/>
          <p:cNvSpPr txBox="1"/>
          <p:nvPr/>
        </p:nvSpPr>
        <p:spPr>
          <a:xfrm>
            <a:off x="0" y="6581001"/>
            <a:ext cx="17859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www.theanswer.co.za</a:t>
            </a:r>
            <a:endParaRPr lang="en-ZA" sz="12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78013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-30378" y="6009853"/>
            <a:ext cx="9144000" cy="371475"/>
          </a:xfrm>
        </p:spPr>
        <p:txBody>
          <a:bodyPr>
            <a:normAutofit fontScale="25000" lnSpcReduction="20000"/>
          </a:bodyPr>
          <a:lstStyle/>
          <a:p>
            <a:endParaRPr lang="en-ZA" sz="15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ZA" sz="6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 Taoist temple in Beijing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8172400" y="4457008"/>
            <a:ext cx="223199" cy="147863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vert270" wrap="non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ZA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Source: star5112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00000" y="6581001"/>
            <a:ext cx="10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 smtClean="0">
                <a:latin typeface="Arial" pitchFamily="34" charset="0"/>
                <a:cs typeface="Arial" pitchFamily="34" charset="0"/>
              </a:rPr>
              <a:t>See page 5</a:t>
            </a:r>
            <a:endParaRPr lang="en-ZA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http://upload.wikimedia.org/wikipedia/commons/3/3f/TempleHeaven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8322" y="620688"/>
            <a:ext cx="7086600" cy="531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6581001"/>
            <a:ext cx="17859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www.theanswer.co.za</a:t>
            </a:r>
            <a:endParaRPr lang="en-ZA" sz="12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9686274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1484784"/>
            <a:ext cx="7772400" cy="3051770"/>
          </a:xfrm>
        </p:spPr>
        <p:txBody>
          <a:bodyPr>
            <a:normAutofit/>
          </a:bodyPr>
          <a:lstStyle/>
          <a:p>
            <a:r>
              <a:rPr lang="en-ZA" dirty="0"/>
              <a:t/>
            </a:r>
            <a:br>
              <a:rPr lang="en-ZA" dirty="0"/>
            </a:br>
            <a:endParaRPr lang="en-ZA" dirty="0"/>
          </a:p>
        </p:txBody>
      </p:sp>
      <p:sp>
        <p:nvSpPr>
          <p:cNvPr id="13" name="TextBox 12"/>
          <p:cNvSpPr txBox="1"/>
          <p:nvPr/>
        </p:nvSpPr>
        <p:spPr>
          <a:xfrm>
            <a:off x="8100000" y="6581001"/>
            <a:ext cx="10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 smtClean="0">
                <a:latin typeface="Arial" pitchFamily="34" charset="0"/>
                <a:cs typeface="Arial" pitchFamily="34" charset="0"/>
              </a:rPr>
              <a:t>See page 26</a:t>
            </a:r>
            <a:endParaRPr lang="en-ZA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893234" y="5448576"/>
            <a:ext cx="7357532" cy="28315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ZA" sz="1600" b="1" dirty="0" smtClean="0">
                <a:ea typeface="Times New Roman"/>
                <a:cs typeface="Times New Roman"/>
              </a:rPr>
              <a:t>The head and torso of Michelangelo's </a:t>
            </a:r>
            <a:r>
              <a:rPr lang="en-ZA" sz="1600" b="1" i="1" dirty="0" smtClean="0">
                <a:ea typeface="Times New Roman"/>
                <a:cs typeface="Times New Roman"/>
              </a:rPr>
              <a:t>David</a:t>
            </a:r>
            <a:endParaRPr lang="en-ZA" sz="2400" i="1" dirty="0">
              <a:ea typeface="Times New Roman"/>
              <a:cs typeface="Times New Roman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500826" y="3449290"/>
            <a:ext cx="369332" cy="1908536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r>
              <a:rPr lang="en-US" sz="1200" dirty="0" smtClean="0">
                <a:latin typeface="Arial" pitchFamily="34" charset="0"/>
                <a:cs typeface="Arial" pitchFamily="34" charset="0"/>
              </a:rPr>
              <a:t>Source: Rico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Heil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/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Silmaril</a:t>
            </a:r>
            <a:endParaRPr lang="en-ZA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22" name="Picture 2" descr="http://upload.wikimedia.org/wikipedia/commons/d/d5/David_von_Michelangelo.jpg"/>
          <p:cNvPicPr>
            <a:picLocks noChangeAspect="1" noChangeArrowheads="1"/>
          </p:cNvPicPr>
          <p:nvPr/>
        </p:nvPicPr>
        <p:blipFill>
          <a:blip r:embed="rId3" cstate="print"/>
          <a:srcRect l="12874" t="6519" r="26030" b="53775"/>
          <a:stretch>
            <a:fillRect/>
          </a:stretch>
        </p:blipFill>
        <p:spPr bwMode="auto">
          <a:xfrm>
            <a:off x="2678893" y="657698"/>
            <a:ext cx="3786214" cy="470012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6581001"/>
            <a:ext cx="17859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www.theanswer.co.za</a:t>
            </a:r>
            <a:endParaRPr lang="en-ZA" sz="12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899486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1484784"/>
            <a:ext cx="7772400" cy="3051770"/>
          </a:xfrm>
        </p:spPr>
        <p:txBody>
          <a:bodyPr>
            <a:normAutofit/>
          </a:bodyPr>
          <a:lstStyle/>
          <a:p>
            <a:r>
              <a:rPr lang="en-ZA" dirty="0"/>
              <a:t/>
            </a:r>
            <a:br>
              <a:rPr lang="en-ZA" dirty="0"/>
            </a:br>
            <a:endParaRPr lang="en-ZA" dirty="0"/>
          </a:p>
        </p:txBody>
      </p:sp>
      <p:pic>
        <p:nvPicPr>
          <p:cNvPr id="53251" name="Picture 36" descr="Description: http://upload.wikimedia.org/wikipedia/commons/1/13/La_giocond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30197" y="404664"/>
            <a:ext cx="3780314" cy="5736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6360609" y="4042261"/>
            <a:ext cx="253194" cy="209913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vert270" wrap="non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ZA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Source: wartburg.edu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3018984" y="6215082"/>
            <a:ext cx="2806802" cy="23022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ZA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Leonardo da Vinci's </a:t>
            </a:r>
            <a:r>
              <a:rPr kumimoji="0" lang="en-ZA" sz="15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Mona Lisa</a:t>
            </a:r>
            <a:endParaRPr kumimoji="0" lang="en-US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100000" y="6581001"/>
            <a:ext cx="10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 smtClean="0">
                <a:latin typeface="Arial" pitchFamily="34" charset="0"/>
                <a:cs typeface="Arial" pitchFamily="34" charset="0"/>
              </a:rPr>
              <a:t>See page 26</a:t>
            </a:r>
            <a:endParaRPr lang="en-ZA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581001"/>
            <a:ext cx="17859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www.theanswer.co.za</a:t>
            </a:r>
            <a:endParaRPr lang="en-ZA" sz="12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822706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1484784"/>
            <a:ext cx="7772400" cy="3051770"/>
          </a:xfrm>
        </p:spPr>
        <p:txBody>
          <a:bodyPr>
            <a:normAutofit/>
          </a:bodyPr>
          <a:lstStyle/>
          <a:p>
            <a:r>
              <a:rPr lang="en-ZA" dirty="0"/>
              <a:t/>
            </a:r>
            <a:br>
              <a:rPr lang="en-ZA" dirty="0"/>
            </a:br>
            <a:endParaRPr lang="en-ZA" dirty="0"/>
          </a:p>
        </p:txBody>
      </p:sp>
      <p:sp>
        <p:nvSpPr>
          <p:cNvPr id="13" name="TextBox 12"/>
          <p:cNvSpPr txBox="1"/>
          <p:nvPr/>
        </p:nvSpPr>
        <p:spPr>
          <a:xfrm>
            <a:off x="8100000" y="6581001"/>
            <a:ext cx="10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 smtClean="0">
                <a:latin typeface="Arial" pitchFamily="34" charset="0"/>
                <a:cs typeface="Arial" pitchFamily="34" charset="0"/>
              </a:rPr>
              <a:t>See page 26</a:t>
            </a:r>
            <a:endParaRPr lang="en-ZA" sz="12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1500" y="483197"/>
            <a:ext cx="9001000" cy="6042147"/>
            <a:chOff x="122660" y="483197"/>
            <a:chExt cx="9001000" cy="6042147"/>
          </a:xfrm>
        </p:grpSpPr>
        <p:sp>
          <p:nvSpPr>
            <p:cNvPr id="11" name="Text Box 5"/>
            <p:cNvSpPr txBox="1">
              <a:spLocks noChangeArrowheads="1"/>
            </p:cNvSpPr>
            <p:nvPr/>
          </p:nvSpPr>
          <p:spPr bwMode="auto">
            <a:xfrm>
              <a:off x="122660" y="6294512"/>
              <a:ext cx="9001000" cy="2308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ZA" sz="1500" b="1" dirty="0">
                  <a:latin typeface="Arial" pitchFamily="34" charset="0"/>
                  <a:cs typeface="Arial" pitchFamily="34" charset="0"/>
                </a:rPr>
                <a:t>Raphael's </a:t>
              </a:r>
              <a:r>
                <a:rPr lang="en-ZA" sz="1500" b="1" i="1" dirty="0">
                  <a:latin typeface="Arial" pitchFamily="34" charset="0"/>
                  <a:cs typeface="Arial" pitchFamily="34" charset="0"/>
                </a:rPr>
                <a:t>Sistine Madonna</a:t>
              </a:r>
              <a:endParaRPr lang="en-ZA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694862" y="4833330"/>
              <a:ext cx="369332" cy="1337867"/>
            </a:xfrm>
            <a:prstGeom prst="rect">
              <a:avLst/>
            </a:prstGeom>
          </p:spPr>
          <p:txBody>
            <a:bodyPr vert="vert270" wrap="none">
              <a:spAutoFit/>
            </a:bodyPr>
            <a:lstStyle/>
            <a:p>
              <a:r>
                <a:rPr lang="en-US" sz="1200" dirty="0" smtClean="0">
                  <a:latin typeface="Arial" pitchFamily="34" charset="0"/>
                  <a:cs typeface="Arial" pitchFamily="34" charset="0"/>
                </a:rPr>
                <a:t>Source: Hans Bug</a:t>
              </a:r>
              <a:endParaRPr lang="en-ZA" sz="120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5122" name="Picture 2" descr="http://upload.wikimedia.org/wikipedia/commons/c/cd/Raffaello%2C_madonna_sistina_01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8190" y="483197"/>
              <a:ext cx="4209940" cy="56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extBox 7"/>
          <p:cNvSpPr txBox="1"/>
          <p:nvPr/>
        </p:nvSpPr>
        <p:spPr>
          <a:xfrm>
            <a:off x="0" y="6581001"/>
            <a:ext cx="17859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www.theanswer.co.za</a:t>
            </a:r>
            <a:endParaRPr lang="en-ZA" sz="12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27158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1" name="Picture 3" descr="File:Durer Young Hare.jpg">
            <a:hlinkClick r:id="rId2"/>
          </p:cNvPr>
          <p:cNvPicPr>
            <a:picLocks noChangeAspect="1" noChangeArrowheads="1"/>
          </p:cNvPicPr>
          <p:nvPr/>
        </p:nvPicPr>
        <p:blipFill>
          <a:blip r:embed="rId3" r:link="rId4" cstate="print"/>
          <a:srcRect l="9186" t="6902" b="4535"/>
          <a:stretch>
            <a:fillRect/>
          </a:stretch>
        </p:blipFill>
        <p:spPr bwMode="auto">
          <a:xfrm>
            <a:off x="2283394" y="776288"/>
            <a:ext cx="4776794" cy="516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0532" name="Text Box 4"/>
          <p:cNvSpPr txBox="1">
            <a:spLocks noChangeArrowheads="1"/>
          </p:cNvSpPr>
          <p:nvPr/>
        </p:nvSpPr>
        <p:spPr bwMode="auto">
          <a:xfrm>
            <a:off x="2064304" y="6072206"/>
            <a:ext cx="5214974" cy="285752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ZA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Durer's 1502 painting called </a:t>
            </a:r>
            <a:r>
              <a:rPr kumimoji="0" lang="en-ZA" sz="15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A Young Hare</a:t>
            </a:r>
            <a:endParaRPr kumimoji="0" lang="en-US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60188" y="3785610"/>
            <a:ext cx="369332" cy="2215158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r>
              <a:rPr lang="en-US" sz="1200" dirty="0" smtClean="0">
                <a:latin typeface="Arial" pitchFamily="34" charset="0"/>
                <a:cs typeface="Arial" pitchFamily="34" charset="0"/>
              </a:rPr>
              <a:t>Source: The Web Gallery of Art</a:t>
            </a:r>
            <a:endParaRPr lang="en-ZA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100000" y="6581001"/>
            <a:ext cx="10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 smtClean="0">
                <a:latin typeface="Arial" pitchFamily="34" charset="0"/>
                <a:cs typeface="Arial" pitchFamily="34" charset="0"/>
              </a:rPr>
              <a:t>See page 27</a:t>
            </a:r>
            <a:endParaRPr lang="en-ZA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581001"/>
            <a:ext cx="17859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www.theanswer.co.za</a:t>
            </a:r>
            <a:endParaRPr lang="en-ZA" sz="12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1484784"/>
            <a:ext cx="7772400" cy="3051770"/>
          </a:xfrm>
        </p:spPr>
        <p:txBody>
          <a:bodyPr>
            <a:normAutofit/>
          </a:bodyPr>
          <a:lstStyle/>
          <a:p>
            <a:r>
              <a:rPr lang="en-ZA" dirty="0"/>
              <a:t/>
            </a:r>
            <a:br>
              <a:rPr lang="en-ZA" dirty="0"/>
            </a:br>
            <a:endParaRPr lang="en-ZA" dirty="0"/>
          </a:p>
        </p:txBody>
      </p:sp>
      <p:pic>
        <p:nvPicPr>
          <p:cNvPr id="57347" name="Picture 39" descr="Description: http://upload.wikimedia.org/wikipedia/commons/8/8d/Albrecht_D%C3%BCrer_-_Knight%2C_Death_and_the_Devil_-_WGA73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03780" y="579754"/>
            <a:ext cx="4536440" cy="5453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947853" y="4434249"/>
            <a:ext cx="118745" cy="159905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vert270" wrap="non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ZA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Source: Web Gallery of Art (#7315)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763713" y="6232632"/>
            <a:ext cx="5616575" cy="29264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ZA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Durer's 1513 engraving called </a:t>
            </a:r>
            <a:r>
              <a:rPr kumimoji="0" lang="en-ZA" sz="1500" b="1" i="1" u="none" strike="noStrike" cap="none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Knight, Death and the Devil</a:t>
            </a:r>
            <a:endParaRPr kumimoji="0" lang="en-US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100000" y="6581001"/>
            <a:ext cx="10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 smtClean="0">
                <a:latin typeface="Arial" pitchFamily="34" charset="0"/>
                <a:cs typeface="Arial" pitchFamily="34" charset="0"/>
              </a:rPr>
              <a:t>See page 27</a:t>
            </a:r>
            <a:endParaRPr lang="en-ZA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581001"/>
            <a:ext cx="17859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www.theanswer.co.za</a:t>
            </a:r>
            <a:endParaRPr lang="en-ZA" sz="12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484173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1484784"/>
            <a:ext cx="7772400" cy="3051770"/>
          </a:xfrm>
        </p:spPr>
        <p:txBody>
          <a:bodyPr>
            <a:normAutofit/>
          </a:bodyPr>
          <a:lstStyle/>
          <a:p>
            <a:r>
              <a:rPr lang="en-ZA" dirty="0"/>
              <a:t/>
            </a:r>
            <a:br>
              <a:rPr lang="en-ZA" dirty="0"/>
            </a:br>
            <a:endParaRPr lang="en-ZA" dirty="0"/>
          </a:p>
        </p:txBody>
      </p:sp>
      <p:pic>
        <p:nvPicPr>
          <p:cNvPr id="58371" name="Picture 40" descr="Description: http://upload.wikimedia.org/wikipedia/commons/e/e7/Bertini_fresco_of_Galileo_Galilei_and_Doge_of_Venic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44"/>
          <a:stretch>
            <a:fillRect/>
          </a:stretch>
        </p:blipFill>
        <p:spPr bwMode="auto">
          <a:xfrm>
            <a:off x="1791770" y="332414"/>
            <a:ext cx="5560460" cy="5674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7416574" y="3405461"/>
            <a:ext cx="157284" cy="260101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vert270" wrap="non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ZA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Source: http://www.gabrielevanin.it/Bertini.jpg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47465" y="6091568"/>
            <a:ext cx="7849071" cy="50575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en-ZA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An 1858 painting by </a:t>
            </a:r>
            <a:r>
              <a:rPr kumimoji="0" lang="en-ZA" sz="15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Guiseppe</a:t>
            </a:r>
            <a:r>
              <a:rPr kumimoji="0" lang="en-ZA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15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Bertini</a:t>
            </a:r>
            <a:r>
              <a:rPr kumimoji="0" lang="en-US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5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Galileo </a:t>
            </a:r>
            <a:r>
              <a:rPr kumimoji="0" lang="en-US" sz="15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Galilei</a:t>
            </a:r>
            <a:r>
              <a:rPr kumimoji="0" lang="en-US" sz="15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showing the Doge of Venice how to use the telescope</a:t>
            </a:r>
            <a:endParaRPr kumimoji="0" lang="en-US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100000" y="6581001"/>
            <a:ext cx="10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 smtClean="0">
                <a:latin typeface="Arial" pitchFamily="34" charset="0"/>
                <a:cs typeface="Arial" pitchFamily="34" charset="0"/>
              </a:rPr>
              <a:t>See page 27</a:t>
            </a:r>
            <a:endParaRPr lang="en-ZA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581001"/>
            <a:ext cx="17859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www.theanswer.co.za</a:t>
            </a:r>
            <a:endParaRPr lang="en-ZA" sz="12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93264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1484784"/>
            <a:ext cx="7772400" cy="3051770"/>
          </a:xfrm>
        </p:spPr>
        <p:txBody>
          <a:bodyPr>
            <a:normAutofit/>
          </a:bodyPr>
          <a:lstStyle/>
          <a:p>
            <a:r>
              <a:rPr lang="en-ZA" dirty="0" smtClean="0"/>
              <a:t/>
            </a:r>
            <a:br>
              <a:rPr lang="en-ZA" dirty="0" smtClean="0"/>
            </a:br>
            <a:endParaRPr lang="en-ZA" dirty="0"/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502" b="9796"/>
          <a:stretch/>
        </p:blipFill>
        <p:spPr bwMode="auto">
          <a:xfrm>
            <a:off x="5061078" y="410582"/>
            <a:ext cx="3511450" cy="5085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5"/>
          <p:cNvSpPr txBox="1">
            <a:spLocks noGrp="1" noChangeArrowheads="1"/>
          </p:cNvSpPr>
          <p:nvPr>
            <p:ph type="subTitle" idx="1"/>
          </p:nvPr>
        </p:nvSpPr>
        <p:spPr bwMode="auto">
          <a:xfrm>
            <a:off x="4846764" y="5568150"/>
            <a:ext cx="3960440" cy="50405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</a:pPr>
            <a:r>
              <a:rPr kumimoji="0" lang="en-ZA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Leonardo's sketch showing</a:t>
            </a:r>
            <a:br>
              <a:rPr kumimoji="0" lang="en-ZA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en-ZA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the flight of a bird</a:t>
            </a: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8558120" y="4327253"/>
            <a:ext cx="157284" cy="116888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vert270" wrap="none" lIns="0" tIns="0" rIns="0" bIns="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en-ZA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Source: </a:t>
            </a:r>
            <a:r>
              <a:rPr kumimoji="0" lang="en-ZA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PDArt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100000" y="6581001"/>
            <a:ext cx="10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 smtClean="0">
                <a:latin typeface="Arial" pitchFamily="34" charset="0"/>
                <a:cs typeface="Arial" pitchFamily="34" charset="0"/>
              </a:rPr>
              <a:t>See page 27</a:t>
            </a:r>
            <a:endParaRPr lang="en-ZA" sz="12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67543" y="1097546"/>
            <a:ext cx="3672409" cy="4111660"/>
            <a:chOff x="5154697" y="2557700"/>
            <a:chExt cx="3672409" cy="4111660"/>
          </a:xfrm>
        </p:grpSpPr>
        <p:pic>
          <p:nvPicPr>
            <p:cNvPr id="11" name="Picture 5" descr="Description: File:Leonardo helicopter.JPG">
              <a:hlinkClick r:id="rId5"/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7704"/>
            <a:stretch>
              <a:fillRect/>
            </a:stretch>
          </p:blipFill>
          <p:spPr bwMode="auto">
            <a:xfrm>
              <a:off x="5154697" y="2557700"/>
              <a:ext cx="3672409" cy="3463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 Box 5"/>
            <p:cNvSpPr txBox="1">
              <a:spLocks noChangeArrowheads="1"/>
            </p:cNvSpPr>
            <p:nvPr/>
          </p:nvSpPr>
          <p:spPr bwMode="auto">
            <a:xfrm>
              <a:off x="5658753" y="6165304"/>
              <a:ext cx="2664296" cy="50405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spcBef>
                  <a:spcPct val="0"/>
                </a:spcBef>
              </a:pPr>
              <a:r>
                <a:rPr lang="en-ZA" sz="1500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Leonardo’s design</a:t>
              </a:r>
              <a:br>
                <a:rPr lang="en-ZA" sz="1500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ZA" sz="1500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of a helicopter</a:t>
              </a:r>
              <a:endParaRPr lang="en-ZA" sz="15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0" y="6581001"/>
            <a:ext cx="17859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www.theanswer.co.za</a:t>
            </a:r>
            <a:endParaRPr lang="en-ZA" sz="12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3938916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5"/>
          <p:cNvSpPr txBox="1">
            <a:spLocks noGrp="1" noChangeArrowheads="1"/>
          </p:cNvSpPr>
          <p:nvPr>
            <p:ph type="subTitle" idx="1"/>
          </p:nvPr>
        </p:nvSpPr>
        <p:spPr bwMode="auto">
          <a:xfrm>
            <a:off x="0" y="6093296"/>
            <a:ext cx="9144000" cy="2880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</a:pPr>
            <a:r>
              <a:rPr kumimoji="0" lang="en-ZA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A page from Gutenberg's Bible</a:t>
            </a: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6768244" y="3140968"/>
            <a:ext cx="180020" cy="281150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vert270" wrap="none" lIns="0" tIns="0" rIns="0" bIns="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en-ZA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Source: www.smu.edu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100000" y="6581001"/>
            <a:ext cx="10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 smtClean="0">
                <a:latin typeface="Arial" pitchFamily="34" charset="0"/>
                <a:cs typeface="Arial" pitchFamily="34" charset="0"/>
              </a:rPr>
              <a:t>See page 28</a:t>
            </a:r>
            <a:endParaRPr lang="en-ZA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386" name="Picture 2" descr="File:Gutenberg bible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6025" y="312634"/>
            <a:ext cx="4171950" cy="570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6581001"/>
            <a:ext cx="17859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www.theanswer.co.za</a:t>
            </a:r>
            <a:endParaRPr lang="en-ZA" sz="12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204116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1484784"/>
            <a:ext cx="7772400" cy="3051770"/>
          </a:xfrm>
        </p:spPr>
        <p:txBody>
          <a:bodyPr>
            <a:normAutofit/>
          </a:bodyPr>
          <a:lstStyle/>
          <a:p>
            <a:r>
              <a:rPr lang="en-ZA" dirty="0" smtClean="0"/>
              <a:t/>
            </a:r>
            <a:br>
              <a:rPr lang="en-ZA" dirty="0" smtClean="0"/>
            </a:br>
            <a:endParaRPr lang="en-ZA" dirty="0"/>
          </a:p>
        </p:txBody>
      </p:sp>
      <p:sp>
        <p:nvSpPr>
          <p:cNvPr id="12" name="Text Box 5"/>
          <p:cNvSpPr txBox="1">
            <a:spLocks noGrp="1" noChangeArrowheads="1"/>
          </p:cNvSpPr>
          <p:nvPr>
            <p:ph type="subTitle" idx="1"/>
          </p:nvPr>
        </p:nvSpPr>
        <p:spPr bwMode="auto">
          <a:xfrm>
            <a:off x="0" y="5833541"/>
            <a:ext cx="9144000" cy="68543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ZA" sz="15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 recreation of Columbus's three-</a:t>
            </a:r>
            <a:r>
              <a:rPr lang="en-ZA" sz="15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masted</a:t>
            </a:r>
            <a:r>
              <a:rPr lang="en-ZA" sz="15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flagship, the Santa Maria</a:t>
            </a:r>
            <a:r>
              <a:rPr lang="en-ZA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which </a:t>
            </a:r>
            <a:r>
              <a:rPr lang="en-ZA" sz="15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was a </a:t>
            </a:r>
            <a:r>
              <a:rPr lang="en-ZA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21,4-metre </a:t>
            </a:r>
            <a:r>
              <a:rPr lang="en-ZA" sz="15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long carrack. It was second-hand, not very fast</a:t>
            </a:r>
            <a:r>
              <a:rPr lang="en-ZA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and </a:t>
            </a:r>
            <a:r>
              <a:rPr lang="en-ZA" sz="15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originally meant for trade rather than exploration</a:t>
            </a:r>
            <a:r>
              <a:rPr lang="en-ZA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br>
              <a:rPr lang="en-ZA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ZA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ZA" sz="15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It was </a:t>
            </a:r>
            <a:r>
              <a:rPr lang="en-ZA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designed for </a:t>
            </a:r>
            <a:r>
              <a:rPr lang="en-ZA" sz="15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the Mediterranean rather than as an ocean-going vessel.</a:t>
            </a:r>
            <a:endParaRPr lang="en-ZA" sz="15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55576" y="285728"/>
            <a:ext cx="7632848" cy="5547813"/>
            <a:chOff x="539552" y="332656"/>
            <a:chExt cx="7632848" cy="5547813"/>
          </a:xfrm>
        </p:grpSpPr>
        <p:sp>
          <p:nvSpPr>
            <p:cNvPr id="15" name="Text Box 4"/>
            <p:cNvSpPr txBox="1">
              <a:spLocks noChangeArrowheads="1"/>
            </p:cNvSpPr>
            <p:nvPr/>
          </p:nvSpPr>
          <p:spPr bwMode="auto">
            <a:xfrm>
              <a:off x="7992380" y="2924944"/>
              <a:ext cx="180020" cy="281150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vert270" wrap="non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lvl="0" fontAlgn="base">
                <a:spcBef>
                  <a:spcPct val="0"/>
                </a:spcBef>
                <a:spcAft>
                  <a:spcPts val="1000"/>
                </a:spcAft>
              </a:pPr>
              <a:r>
                <a:rPr kumimoji="0" lang="en-ZA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Source: </a:t>
              </a:r>
              <a:r>
                <a:rPr lang="en-ZA" sz="1200" dirty="0">
                  <a:latin typeface="Arial" pitchFamily="34" charset="0"/>
                  <a:cs typeface="Arial" pitchFamily="34" charset="0"/>
                </a:rPr>
                <a:t>Dietrich </a:t>
              </a:r>
              <a:r>
                <a:rPr lang="en-ZA" sz="1200" dirty="0" err="1">
                  <a:latin typeface="Arial" pitchFamily="34" charset="0"/>
                  <a:cs typeface="Arial" pitchFamily="34" charset="0"/>
                </a:rPr>
                <a:t>Bartel</a:t>
              </a:r>
              <a:endParaRPr kumimoji="0" lang="en-US" sz="12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61442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sharpenSoften amoun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3629" t="951" r="3629" b="14316"/>
            <a:stretch/>
          </p:blipFill>
          <p:spPr bwMode="auto">
            <a:xfrm>
              <a:off x="539552" y="332656"/>
              <a:ext cx="7412539" cy="55478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extBox 8"/>
          <p:cNvSpPr txBox="1"/>
          <p:nvPr/>
        </p:nvSpPr>
        <p:spPr>
          <a:xfrm>
            <a:off x="8100000" y="6581001"/>
            <a:ext cx="10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 smtClean="0">
                <a:latin typeface="Arial" pitchFamily="34" charset="0"/>
                <a:cs typeface="Arial" pitchFamily="34" charset="0"/>
              </a:rPr>
              <a:t>See page 28</a:t>
            </a:r>
            <a:endParaRPr lang="en-ZA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581001"/>
            <a:ext cx="17859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www.theanswer.co.za</a:t>
            </a:r>
            <a:endParaRPr lang="en-ZA" sz="12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914168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an_Pic0034.jpg"/>
          <p:cNvPicPr/>
          <p:nvPr/>
        </p:nvPicPr>
        <p:blipFill>
          <a:blip r:embed="rId2" cstate="print"/>
          <a:srcRect l="48351" t="32520" r="26374" b="28455"/>
          <a:stretch>
            <a:fillRect/>
          </a:stretch>
        </p:blipFill>
        <p:spPr>
          <a:xfrm rot="16200000">
            <a:off x="1893075" y="35695"/>
            <a:ext cx="5357850" cy="68580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581001"/>
            <a:ext cx="17859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www.theanswer.co.za</a:t>
            </a:r>
            <a:endParaRPr lang="en-ZA" sz="12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48681"/>
            <a:ext cx="7772400" cy="3051770"/>
          </a:xfrm>
        </p:spPr>
        <p:txBody>
          <a:bodyPr>
            <a:normAutofit/>
          </a:bodyPr>
          <a:lstStyle/>
          <a:p>
            <a:r>
              <a:rPr lang="en-ZA" dirty="0"/>
              <a:t/>
            </a:r>
            <a:br>
              <a:rPr lang="en-ZA" dirty="0"/>
            </a:br>
            <a:endParaRPr lang="en-ZA" dirty="0"/>
          </a:p>
        </p:txBody>
      </p:sp>
      <p:pic>
        <p:nvPicPr>
          <p:cNvPr id="5123" name="Picture 1" descr="Description: \\ANSWER1\Shared Documents\ANSWER 2011\Grade 10\Grade 10 History study guide\Pictures for source-based questions\Topic 1\Ming Dynasty\Ming Dynasty Xu Xiake 1587—1641 Source Mountain  Lushan Museum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01924" y="188640"/>
            <a:ext cx="3540152" cy="60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6588224" y="3237858"/>
            <a:ext cx="331834" cy="266484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vert270" wrap="none" lIns="0" tIns="0" rIns="0" bIns="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en-ZA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Source: Mountain / </a:t>
            </a:r>
            <a:r>
              <a:rPr kumimoji="0" lang="en-ZA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Lushan</a:t>
            </a:r>
            <a:r>
              <a:rPr kumimoji="0" lang="en-ZA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Museum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0" y="6225877"/>
            <a:ext cx="9144000" cy="371475"/>
          </a:xfrm>
        </p:spPr>
        <p:txBody>
          <a:bodyPr>
            <a:normAutofit fontScale="25000" lnSpcReduction="20000"/>
          </a:bodyPr>
          <a:lstStyle/>
          <a:p>
            <a:endParaRPr lang="en-ZA" sz="15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ZA" sz="6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The geographer </a:t>
            </a:r>
            <a:r>
              <a:rPr lang="en-ZA" sz="6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Xu</a:t>
            </a:r>
            <a:r>
              <a:rPr lang="en-ZA" sz="6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ZA" sz="6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Xiake</a:t>
            </a:r>
            <a:endParaRPr lang="en-ZA" sz="60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00000" y="6581001"/>
            <a:ext cx="10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 smtClean="0">
                <a:latin typeface="Arial" pitchFamily="34" charset="0"/>
                <a:cs typeface="Arial" pitchFamily="34" charset="0"/>
              </a:rPr>
              <a:t>See page 5</a:t>
            </a:r>
            <a:endParaRPr lang="en-ZA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581001"/>
            <a:ext cx="17859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www.theanswer.co.za</a:t>
            </a:r>
            <a:endParaRPr lang="en-ZA" sz="12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663712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an_Pic0035.jpg"/>
          <p:cNvPicPr>
            <a:picLocks noChangeAspect="1"/>
          </p:cNvPicPr>
          <p:nvPr/>
        </p:nvPicPr>
        <p:blipFill>
          <a:blip r:embed="rId2" cstate="print"/>
          <a:srcRect l="5208" r="1086"/>
          <a:stretch>
            <a:fillRect/>
          </a:stretch>
        </p:blipFill>
        <p:spPr>
          <a:xfrm rot="16200000">
            <a:off x="1214426" y="-1142989"/>
            <a:ext cx="6715147" cy="91440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581001"/>
            <a:ext cx="17859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www.theanswer.co.za</a:t>
            </a:r>
            <a:endParaRPr lang="en-ZA" sz="12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1484784"/>
            <a:ext cx="7772400" cy="3051770"/>
          </a:xfrm>
        </p:spPr>
        <p:txBody>
          <a:bodyPr>
            <a:normAutofit/>
          </a:bodyPr>
          <a:lstStyle/>
          <a:p>
            <a:r>
              <a:rPr lang="en-ZA" dirty="0" smtClean="0"/>
              <a:t/>
            </a:r>
            <a:br>
              <a:rPr lang="en-ZA" dirty="0" smtClean="0"/>
            </a:br>
            <a:endParaRPr lang="en-ZA" dirty="0"/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 bwMode="auto">
          <a:xfrm>
            <a:off x="1860708" y="540682"/>
            <a:ext cx="5422584" cy="5840646"/>
            <a:chOff x="1542" y="2847"/>
            <a:chExt cx="5546" cy="5973"/>
          </a:xfrm>
        </p:grpSpPr>
        <p:pic>
          <p:nvPicPr>
            <p:cNvPr id="62467" name="Picture 44" descr="Description: \\answer1\Shared Documents\ANSWER 2011\Grade 10\Grade 10 History study guide\Pictures for source-based questions\Topic 1\Ming Dynasty\Ming Dynasty Woodcut thought to show Zheng He's Ships Source Dejvid.gif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2" y="2847"/>
              <a:ext cx="5299" cy="59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 Box 4"/>
            <p:cNvSpPr txBox="1">
              <a:spLocks noChangeArrowheads="1"/>
            </p:cNvSpPr>
            <p:nvPr/>
          </p:nvSpPr>
          <p:spPr bwMode="auto">
            <a:xfrm>
              <a:off x="6901" y="7759"/>
              <a:ext cx="187" cy="106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vert270" wrap="non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ZA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Source: </a:t>
              </a:r>
              <a:r>
                <a:rPr kumimoji="0" lang="en-ZA" sz="12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Dejvid</a:t>
              </a:r>
              <a:endPara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8100000" y="6581001"/>
            <a:ext cx="10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 smtClean="0">
                <a:latin typeface="Arial" pitchFamily="34" charset="0"/>
                <a:cs typeface="Arial" pitchFamily="34" charset="0"/>
              </a:rPr>
              <a:t>See page 29</a:t>
            </a:r>
            <a:endParaRPr lang="en-ZA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581001"/>
            <a:ext cx="17859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www.theanswer.co.za</a:t>
            </a:r>
            <a:endParaRPr lang="en-ZA" sz="12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5991278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1484784"/>
            <a:ext cx="7772400" cy="3051770"/>
          </a:xfrm>
        </p:spPr>
        <p:txBody>
          <a:bodyPr>
            <a:normAutofit/>
          </a:bodyPr>
          <a:lstStyle/>
          <a:p>
            <a:r>
              <a:rPr lang="en-ZA" dirty="0" smtClean="0"/>
              <a:t/>
            </a:r>
            <a:br>
              <a:rPr lang="en-ZA" dirty="0" smtClean="0"/>
            </a:br>
            <a:endParaRPr lang="en-ZA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ZA" dirty="0"/>
          </a:p>
        </p:txBody>
      </p:sp>
      <p:grpSp>
        <p:nvGrpSpPr>
          <p:cNvPr id="4" name="Group 2"/>
          <p:cNvGrpSpPr>
            <a:grpSpLocks noChangeAspect="1"/>
          </p:cNvGrpSpPr>
          <p:nvPr/>
        </p:nvGrpSpPr>
        <p:grpSpPr bwMode="auto">
          <a:xfrm>
            <a:off x="323528" y="548680"/>
            <a:ext cx="8609334" cy="5647115"/>
            <a:chOff x="8867" y="1627"/>
            <a:chExt cx="7063" cy="4634"/>
          </a:xfrm>
        </p:grpSpPr>
        <p:pic>
          <p:nvPicPr>
            <p:cNvPr id="63491" name="Picture 45" descr="Description: http://upload.wikimedia.org/wikipedia/commons/6/6a/Jinshangling2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67" y="1627"/>
              <a:ext cx="6838" cy="4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 Box 4"/>
            <p:cNvSpPr txBox="1">
              <a:spLocks noChangeArrowheads="1"/>
            </p:cNvSpPr>
            <p:nvPr/>
          </p:nvSpPr>
          <p:spPr bwMode="auto">
            <a:xfrm>
              <a:off x="15743" y="5075"/>
              <a:ext cx="187" cy="118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vert270" wrap="non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ZA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Source: </a:t>
              </a:r>
              <a:r>
                <a:rPr kumimoji="0" lang="en-ZA" sz="12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Georgio</a:t>
              </a:r>
              <a:endPara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8100000" y="6581001"/>
            <a:ext cx="10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 smtClean="0">
                <a:latin typeface="Arial" pitchFamily="34" charset="0"/>
                <a:cs typeface="Arial" pitchFamily="34" charset="0"/>
              </a:rPr>
              <a:t>See page 30</a:t>
            </a:r>
            <a:endParaRPr lang="en-ZA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581001"/>
            <a:ext cx="17859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www.theanswer.co.za</a:t>
            </a:r>
            <a:endParaRPr lang="en-ZA" sz="12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066451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1484784"/>
            <a:ext cx="7772400" cy="3051770"/>
          </a:xfrm>
        </p:spPr>
        <p:txBody>
          <a:bodyPr>
            <a:normAutofit/>
          </a:bodyPr>
          <a:lstStyle/>
          <a:p>
            <a:r>
              <a:rPr lang="en-ZA" dirty="0" smtClean="0"/>
              <a:t/>
            </a:r>
            <a:br>
              <a:rPr lang="en-ZA" dirty="0" smtClean="0"/>
            </a:br>
            <a:endParaRPr lang="en-ZA" dirty="0"/>
          </a:p>
        </p:txBody>
      </p:sp>
      <p:pic>
        <p:nvPicPr>
          <p:cNvPr id="64514" name="Picture 46" descr="Description: File:Ruins of the Great Mosque postcard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14480" y="1549996"/>
            <a:ext cx="5723205" cy="3679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100000" y="6581001"/>
            <a:ext cx="10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 smtClean="0">
                <a:latin typeface="Arial" pitchFamily="34" charset="0"/>
                <a:cs typeface="Arial" pitchFamily="34" charset="0"/>
              </a:rPr>
              <a:t>See page 31</a:t>
            </a:r>
            <a:endParaRPr lang="en-ZA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581001"/>
            <a:ext cx="17859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www.theanswer.co.za</a:t>
            </a:r>
            <a:endParaRPr lang="en-ZA" sz="12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5641770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1484784"/>
            <a:ext cx="7772400" cy="3051770"/>
          </a:xfrm>
        </p:spPr>
        <p:txBody>
          <a:bodyPr>
            <a:normAutofit/>
          </a:bodyPr>
          <a:lstStyle/>
          <a:p>
            <a:r>
              <a:rPr lang="en-ZA" dirty="0" smtClean="0"/>
              <a:t/>
            </a:r>
            <a:br>
              <a:rPr lang="en-ZA" dirty="0" smtClean="0"/>
            </a:br>
            <a:endParaRPr lang="en-ZA" dirty="0"/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 bwMode="auto">
          <a:xfrm>
            <a:off x="440414" y="764704"/>
            <a:ext cx="8452066" cy="5375911"/>
            <a:chOff x="8790" y="7032"/>
            <a:chExt cx="5544" cy="3528"/>
          </a:xfrm>
        </p:grpSpPr>
        <p:pic>
          <p:nvPicPr>
            <p:cNvPr id="65539" name="Picture 47" descr="Description: C:\Users\Jeanne\AppData\Local\Microsoft\Windows Live Mail\WLMDSS.tmp\WLM3FC4.tmp\Songai Empire Timbuktu manuscripts in astronomy and mathematics Source EurAstro  Mission to Mali Olybrius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90" y="7032"/>
              <a:ext cx="5292" cy="3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 Box 4"/>
            <p:cNvSpPr txBox="1">
              <a:spLocks noChangeArrowheads="1"/>
            </p:cNvSpPr>
            <p:nvPr/>
          </p:nvSpPr>
          <p:spPr bwMode="auto">
            <a:xfrm>
              <a:off x="14147" y="7350"/>
              <a:ext cx="187" cy="305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vert270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ZA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Source: </a:t>
              </a:r>
              <a:r>
                <a:rPr kumimoji="0" lang="en-ZA" sz="12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EurAstro</a:t>
              </a:r>
              <a:r>
                <a:rPr kumimoji="0" lang="en-ZA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Mission to Mali </a:t>
              </a:r>
              <a:r>
                <a:rPr kumimoji="0" lang="en-ZA" sz="12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Olybrius</a:t>
              </a:r>
              <a:endPara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8100000" y="6581001"/>
            <a:ext cx="10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 smtClean="0">
                <a:latin typeface="Arial" pitchFamily="34" charset="0"/>
                <a:cs typeface="Arial" pitchFamily="34" charset="0"/>
              </a:rPr>
              <a:t>See page 31</a:t>
            </a:r>
            <a:endParaRPr lang="en-ZA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581001"/>
            <a:ext cx="17859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www.theanswer.co.za</a:t>
            </a:r>
            <a:endParaRPr lang="en-ZA" sz="12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7547422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356" y="1556792"/>
            <a:ext cx="7772400" cy="3051770"/>
          </a:xfrm>
        </p:spPr>
        <p:txBody>
          <a:bodyPr>
            <a:normAutofit/>
          </a:bodyPr>
          <a:lstStyle/>
          <a:p>
            <a:r>
              <a:rPr lang="en-ZA" dirty="0" smtClean="0"/>
              <a:t/>
            </a:r>
            <a:br>
              <a:rPr lang="en-ZA" dirty="0" smtClean="0"/>
            </a:br>
            <a:endParaRPr lang="en-ZA" dirty="0"/>
          </a:p>
        </p:txBody>
      </p:sp>
      <p:sp>
        <p:nvSpPr>
          <p:cNvPr id="11" name="TextBox 10"/>
          <p:cNvSpPr txBox="1"/>
          <p:nvPr/>
        </p:nvSpPr>
        <p:spPr>
          <a:xfrm>
            <a:off x="8100000" y="6581001"/>
            <a:ext cx="10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 smtClean="0">
                <a:latin typeface="Arial" pitchFamily="34" charset="0"/>
                <a:cs typeface="Arial" pitchFamily="34" charset="0"/>
              </a:rPr>
              <a:t>See page 31</a:t>
            </a:r>
            <a:endParaRPr lang="en-ZA" sz="12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" y="512675"/>
            <a:ext cx="9143999" cy="5616625"/>
            <a:chOff x="1" y="512675"/>
            <a:chExt cx="9143999" cy="5616625"/>
          </a:xfrm>
        </p:grpSpPr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8029390" y="4815708"/>
              <a:ext cx="118737" cy="98052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vert270" wrap="non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ZA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Source: I </a:t>
              </a:r>
              <a:r>
                <a:rPr kumimoji="0" lang="en-ZA" sz="12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Jungpionier</a:t>
              </a:r>
              <a:endPara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Text Box 5"/>
            <p:cNvSpPr txBox="1">
              <a:spLocks noChangeArrowheads="1"/>
            </p:cNvSpPr>
            <p:nvPr/>
          </p:nvSpPr>
          <p:spPr bwMode="auto">
            <a:xfrm>
              <a:off x="1" y="5877272"/>
              <a:ext cx="9143999" cy="25202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spcBef>
                  <a:spcPct val="0"/>
                </a:spcBef>
              </a:pPr>
              <a:r>
                <a:rPr lang="en-ZA" sz="1500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Emperor Akbar (left) visits Hindu Swami </a:t>
              </a:r>
              <a:r>
                <a:rPr lang="en-ZA" sz="1500" b="1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Haridas</a:t>
              </a:r>
              <a:r>
                <a:rPr lang="en-ZA" sz="1500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(right)</a:t>
              </a:r>
              <a:endParaRPr lang="en-ZA" sz="15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026" name="Picture 2" descr="http://upload.wikimedia.org/wikipedia/commons/7/75/Akbar_and_Tansen_visit_Haridas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3800" y="512675"/>
              <a:ext cx="6836400" cy="52835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extBox 7"/>
          <p:cNvSpPr txBox="1"/>
          <p:nvPr/>
        </p:nvSpPr>
        <p:spPr>
          <a:xfrm>
            <a:off x="0" y="6581001"/>
            <a:ext cx="17859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www.theanswer.co.za</a:t>
            </a:r>
            <a:endParaRPr lang="en-ZA" sz="12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894857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356" y="1556792"/>
            <a:ext cx="7772400" cy="3051770"/>
          </a:xfrm>
        </p:spPr>
        <p:txBody>
          <a:bodyPr>
            <a:normAutofit/>
          </a:bodyPr>
          <a:lstStyle/>
          <a:p>
            <a:r>
              <a:rPr lang="en-ZA" dirty="0" smtClean="0"/>
              <a:t/>
            </a:r>
            <a:br>
              <a:rPr lang="en-ZA" dirty="0" smtClean="0"/>
            </a:br>
            <a:endParaRPr lang="en-ZA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ZA" dirty="0"/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611828" y="332494"/>
            <a:ext cx="8105825" cy="6192903"/>
            <a:chOff x="6871" y="-883"/>
            <a:chExt cx="12761" cy="9747"/>
          </a:xfrm>
        </p:grpSpPr>
        <p:pic>
          <p:nvPicPr>
            <p:cNvPr id="67587" name="Picture 49" descr="Description: \\ANSWER1\Shared Documents\ANSWER 2011\Grade 10\Grade 10 History study guide\Pictures for source-based questions\Topic 1\Mughal Empire\Mughal Empire Bahadur Shah II  1858 in captivity in Delhi awaitingtrial by British Source Robert Tytler Charles Shepherd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7242"/>
            <a:stretch>
              <a:fillRect/>
            </a:stretch>
          </p:blipFill>
          <p:spPr bwMode="auto">
            <a:xfrm>
              <a:off x="6871" y="-883"/>
              <a:ext cx="12355" cy="88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 Box 4"/>
            <p:cNvSpPr txBox="1">
              <a:spLocks noChangeArrowheads="1"/>
            </p:cNvSpPr>
            <p:nvPr/>
          </p:nvSpPr>
          <p:spPr bwMode="auto">
            <a:xfrm>
              <a:off x="8911" y="8137"/>
              <a:ext cx="8275" cy="72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ZA" sz="15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A photograph of Emperor</a:t>
              </a:r>
              <a:r>
                <a:rPr kumimoji="0" lang="en-ZA" sz="1500" b="1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ZA" sz="1500" b="1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Bahadur</a:t>
              </a:r>
              <a:r>
                <a:rPr kumimoji="0" lang="en-ZA" sz="15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Shah II that was taken in 1858 while he was awaiting trial by the British</a:t>
              </a:r>
              <a:endParaRPr kumimoji="0" lang="en-US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Text Box 5"/>
            <p:cNvSpPr txBox="1">
              <a:spLocks noChangeArrowheads="1"/>
            </p:cNvSpPr>
            <p:nvPr/>
          </p:nvSpPr>
          <p:spPr bwMode="auto">
            <a:xfrm>
              <a:off x="19341" y="3196"/>
              <a:ext cx="291" cy="476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vert270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ZA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Source: Robert </a:t>
              </a:r>
              <a:r>
                <a:rPr kumimoji="0" lang="en-ZA" sz="12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Tytler</a:t>
              </a:r>
              <a:r>
                <a:rPr kumimoji="0" lang="en-ZA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Charles Shepherd</a:t>
              </a:r>
              <a:endPara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100000" y="6581001"/>
            <a:ext cx="10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 smtClean="0">
                <a:latin typeface="Arial" pitchFamily="34" charset="0"/>
                <a:cs typeface="Arial" pitchFamily="34" charset="0"/>
              </a:rPr>
              <a:t>See page 32</a:t>
            </a:r>
            <a:endParaRPr lang="en-ZA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581001"/>
            <a:ext cx="17859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www.theanswer.co.za</a:t>
            </a:r>
            <a:endParaRPr lang="en-ZA" sz="12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97718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"/>
          <p:cNvGrpSpPr>
            <a:grpSpLocks/>
          </p:cNvGrpSpPr>
          <p:nvPr/>
        </p:nvGrpSpPr>
        <p:grpSpPr bwMode="auto">
          <a:xfrm>
            <a:off x="323465" y="285778"/>
            <a:ext cx="8496912" cy="6254885"/>
            <a:chOff x="481" y="449"/>
            <a:chExt cx="13379" cy="9852"/>
          </a:xfrm>
        </p:grpSpPr>
        <p:pic>
          <p:nvPicPr>
            <p:cNvPr id="68611" name="Picture 50" descr="Description: \\ANSWER1\Shared Documents\ANSWER 2011\Grade 10\Grade 10 History study guide\Pictures for source-based questions\Topic 1\Europe\Europe The Very Rich Hours of The Duke of Berry, March 1412-1440 Source Limbourg brothers and Barthélemy d'Eyck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1" y="449"/>
              <a:ext cx="5479" cy="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481" y="9451"/>
              <a:ext cx="13379" cy="8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ZA" sz="1500" b="1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The Very Rich Hours of the Duke of Berry, March</a:t>
              </a:r>
              <a:r>
                <a:rPr kumimoji="0" lang="en-ZA" sz="15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, produced by the</a:t>
              </a:r>
              <a:br>
                <a:rPr kumimoji="0" lang="en-ZA" sz="15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</a:br>
              <a:r>
                <a:rPr kumimoji="0" lang="en-ZA" sz="1500" b="1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Limbourg</a:t>
              </a:r>
              <a:r>
                <a:rPr kumimoji="0" lang="en-ZA" sz="15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Brothers, </a:t>
              </a:r>
              <a:r>
                <a:rPr kumimoji="0" lang="en-ZA" sz="1500" b="1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Barthélemy</a:t>
              </a:r>
              <a:r>
                <a:rPr kumimoji="0" lang="en-ZA" sz="15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ZA" sz="1500" b="1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d'Eyck</a:t>
              </a:r>
              <a:r>
                <a:rPr kumimoji="0" lang="en-ZA" sz="15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and Jean </a:t>
              </a:r>
              <a:r>
                <a:rPr kumimoji="0" lang="en-ZA" sz="1500" b="1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Colombe</a:t>
              </a:r>
              <a:r>
                <a:rPr kumimoji="0" lang="en-ZA" sz="15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, 1412–1486</a:t>
              </a:r>
              <a:endParaRPr kumimoji="0" lang="en-US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8100000" y="6581001"/>
            <a:ext cx="10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 smtClean="0">
                <a:latin typeface="Arial" pitchFamily="34" charset="0"/>
                <a:cs typeface="Arial" pitchFamily="34" charset="0"/>
              </a:rPr>
              <a:t>See page 32</a:t>
            </a:r>
            <a:endParaRPr lang="en-ZA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581001"/>
            <a:ext cx="17859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www.theanswer.co.za</a:t>
            </a:r>
            <a:endParaRPr lang="en-ZA" sz="12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95974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35" y="1006017"/>
            <a:ext cx="9143531" cy="4655231"/>
            <a:chOff x="571" y="862001"/>
            <a:chExt cx="9143531" cy="4655231"/>
          </a:xfrm>
        </p:grpSpPr>
        <p:pic>
          <p:nvPicPr>
            <p:cNvPr id="6147" name="Picture 2" descr="Description: http://upload.wikimedia.org/wikipedia/commons/3/3a/Jinghai_Si_-_Zheng_He_Memorial_Hall_-_ship_models_-_P1070469.JPG"/>
            <p:cNvPicPr>
              <a:picLocks noChangeAspect="1" noChangeArrowheads="1"/>
            </p:cNvPicPr>
            <p:nvPr/>
          </p:nvPicPr>
          <p:blipFill>
            <a:blip r:embed="rId3" cstate="print">
              <a:lum bright="20000" contrast="20000"/>
              <a:grayscl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44896"/>
            <a:stretch>
              <a:fillRect/>
            </a:stretch>
          </p:blipFill>
          <p:spPr bwMode="auto">
            <a:xfrm>
              <a:off x="502573" y="862001"/>
              <a:ext cx="8139526" cy="33509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8676456" y="2696980"/>
              <a:ext cx="220881" cy="151595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vert270" wrap="non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ZA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Source: </a:t>
              </a:r>
              <a:r>
                <a:rPr kumimoji="0" lang="en-ZA" sz="12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Vmenkov</a:t>
              </a:r>
              <a:endPara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Text Box 5"/>
            <p:cNvSpPr txBox="1">
              <a:spLocks noChangeArrowheads="1"/>
            </p:cNvSpPr>
            <p:nvPr/>
          </p:nvSpPr>
          <p:spPr bwMode="auto">
            <a:xfrm>
              <a:off x="571" y="4538892"/>
              <a:ext cx="9143531" cy="9783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ZA" sz="15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Modern models of the junks (ships) in </a:t>
              </a:r>
              <a:r>
                <a:rPr kumimoji="0" lang="en-ZA" sz="1500" b="1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Zheng</a:t>
              </a:r>
              <a:r>
                <a:rPr kumimoji="0" lang="en-ZA" sz="15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He's fleet that show the </a:t>
              </a:r>
              <a:br>
                <a:rPr kumimoji="0" lang="en-ZA" sz="15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</a:br>
              <a:r>
                <a:rPr kumimoji="0" lang="en-ZA" sz="15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sophisticated system of sails that allowed these ships to sail into the wind, </a:t>
              </a:r>
              <a:br>
                <a:rPr kumimoji="0" lang="en-ZA" sz="15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</a:br>
              <a:r>
                <a:rPr kumimoji="0" lang="en-ZA" sz="15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and made them more resistant to tearing. The smaller junks were flat-bottomed</a:t>
              </a:r>
              <a:br>
                <a:rPr kumimoji="0" lang="en-ZA" sz="15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</a:br>
              <a:r>
                <a:rPr kumimoji="0" lang="en-ZA" sz="15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while the large treasure ships had a keel for extra stability.</a:t>
              </a:r>
              <a:endParaRPr kumimoji="0" lang="en-US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100000" y="6581001"/>
            <a:ext cx="10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 smtClean="0">
                <a:latin typeface="Arial" pitchFamily="34" charset="0"/>
                <a:cs typeface="Arial" pitchFamily="34" charset="0"/>
              </a:rPr>
              <a:t>See page 6</a:t>
            </a:r>
            <a:endParaRPr lang="en-ZA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581001"/>
            <a:ext cx="17859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www.theanswer.co.za</a:t>
            </a:r>
            <a:endParaRPr lang="en-ZA" sz="12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901999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012655" y="5712166"/>
            <a:ext cx="2464801" cy="360040"/>
          </a:xfrm>
        </p:spPr>
        <p:txBody>
          <a:bodyPr>
            <a:normAutofit/>
          </a:bodyPr>
          <a:lstStyle/>
          <a:p>
            <a:r>
              <a:rPr lang="en-US" sz="15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Zheng</a:t>
            </a:r>
            <a:r>
              <a:rPr lang="en-US" sz="15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He's </a:t>
            </a:r>
            <a:r>
              <a:rPr lang="en-US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voyages</a:t>
            </a:r>
            <a:endParaRPr lang="en-ZA" sz="15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100000" y="6581001"/>
            <a:ext cx="10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 smtClean="0">
                <a:latin typeface="Arial" pitchFamily="34" charset="0"/>
                <a:cs typeface="Arial" pitchFamily="34" charset="0"/>
              </a:rPr>
              <a:t>See page 6</a:t>
            </a:r>
            <a:endParaRPr lang="en-ZA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39952" y="2204864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ZA" dirty="0"/>
          </a:p>
        </p:txBody>
      </p:sp>
      <p:sp>
        <p:nvSpPr>
          <p:cNvPr id="4" name="TextBox 3"/>
          <p:cNvSpPr txBox="1"/>
          <p:nvPr/>
        </p:nvSpPr>
        <p:spPr>
          <a:xfrm>
            <a:off x="5220072" y="2360226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ZA" dirty="0"/>
          </a:p>
        </p:txBody>
      </p:sp>
      <p:sp>
        <p:nvSpPr>
          <p:cNvPr id="11" name="TextBox 10"/>
          <p:cNvSpPr txBox="1"/>
          <p:nvPr/>
        </p:nvSpPr>
        <p:spPr>
          <a:xfrm>
            <a:off x="4292352" y="2357264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ZA" dirty="0"/>
          </a:p>
        </p:txBody>
      </p:sp>
      <p:grpSp>
        <p:nvGrpSpPr>
          <p:cNvPr id="36" name="Group 35"/>
          <p:cNvGrpSpPr/>
          <p:nvPr/>
        </p:nvGrpSpPr>
        <p:grpSpPr>
          <a:xfrm>
            <a:off x="142844" y="711506"/>
            <a:ext cx="6192000" cy="4896000"/>
            <a:chOff x="142844" y="711506"/>
            <a:chExt cx="6192000" cy="4896000"/>
          </a:xfrm>
        </p:grpSpPr>
        <p:grpSp>
          <p:nvGrpSpPr>
            <p:cNvPr id="5" name="Group 4"/>
            <p:cNvGrpSpPr/>
            <p:nvPr/>
          </p:nvGrpSpPr>
          <p:grpSpPr>
            <a:xfrm>
              <a:off x="142844" y="711506"/>
              <a:ext cx="6192000" cy="4896000"/>
              <a:chOff x="755576" y="260648"/>
              <a:chExt cx="7672710" cy="6192000"/>
            </a:xfrm>
          </p:grpSpPr>
          <p:pic>
            <p:nvPicPr>
              <p:cNvPr id="4098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5576" y="260648"/>
                <a:ext cx="7672710" cy="6192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" name="TextBox 1"/>
              <p:cNvSpPr txBox="1"/>
              <p:nvPr/>
            </p:nvSpPr>
            <p:spPr>
              <a:xfrm>
                <a:off x="5526135" y="2369851"/>
                <a:ext cx="540000" cy="19462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ZA" sz="1000" b="1" dirty="0" smtClean="0">
                    <a:latin typeface="Arial" pitchFamily="34" charset="0"/>
                    <a:cs typeface="Arial" pitchFamily="34" charset="0"/>
                  </a:rPr>
                  <a:t>Beijing</a:t>
                </a:r>
                <a:endParaRPr lang="en-ZA" sz="1000" b="1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6102200" y="2945939"/>
                <a:ext cx="938379" cy="19462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ZA" sz="1000" b="1" dirty="0" err="1" smtClean="0">
                    <a:latin typeface="Arial" pitchFamily="34" charset="0"/>
                    <a:cs typeface="Arial" pitchFamily="34" charset="0"/>
                  </a:rPr>
                  <a:t>Changshu</a:t>
                </a:r>
                <a:endParaRPr lang="en-ZA" sz="1000" b="1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5358677" y="3161939"/>
                <a:ext cx="725427" cy="19462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ZA" sz="1000" b="1" dirty="0" smtClean="0">
                    <a:latin typeface="Arial" pitchFamily="34" charset="0"/>
                    <a:cs typeface="Arial" pitchFamily="34" charset="0"/>
                  </a:rPr>
                  <a:t>Nanjing</a:t>
                </a:r>
                <a:endParaRPr lang="en-ZA" sz="1000" b="1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6156239" y="3337313"/>
                <a:ext cx="576000" cy="19462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ZA" sz="1000" b="1" dirty="0" smtClean="0">
                    <a:latin typeface="Arial" pitchFamily="34" charset="0"/>
                    <a:cs typeface="Arial" pitchFamily="34" charset="0"/>
                  </a:rPr>
                  <a:t>Fuzhou</a:t>
                </a:r>
                <a:endParaRPr lang="en-ZA" sz="1000" b="1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6228183" y="3630010"/>
                <a:ext cx="812395" cy="19462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ZA" sz="1000" b="1" dirty="0" err="1" smtClean="0">
                    <a:latin typeface="Arial" pitchFamily="34" charset="0"/>
                    <a:cs typeface="Arial" pitchFamily="34" charset="0"/>
                  </a:rPr>
                  <a:t>Quanzhou</a:t>
                </a:r>
                <a:endParaRPr lang="en-ZA" sz="1000" b="1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6066136" y="5610211"/>
                <a:ext cx="756001" cy="19462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ZA" sz="1000" b="1" dirty="0" smtClean="0">
                    <a:latin typeface="Arial" pitchFamily="34" charset="0"/>
                    <a:cs typeface="Arial" pitchFamily="34" charset="0"/>
                  </a:rPr>
                  <a:t>Surabaya</a:t>
                </a:r>
                <a:endParaRPr lang="en-ZA" sz="1000" b="1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4473466" y="5394187"/>
                <a:ext cx="998543" cy="19462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ZA" sz="1000" b="1" dirty="0" smtClean="0">
                    <a:latin typeface="Arial" pitchFamily="34" charset="0"/>
                    <a:cs typeface="Arial" pitchFamily="34" charset="0"/>
                  </a:rPr>
                  <a:t>Palembang</a:t>
                </a:r>
                <a:endParaRPr lang="en-ZA" sz="1000" b="1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4140073" y="4962140"/>
                <a:ext cx="1080000" cy="19462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ZA" sz="1000" b="1" dirty="0" err="1" smtClean="0">
                    <a:latin typeface="Arial" pitchFamily="34" charset="0"/>
                    <a:cs typeface="Arial" pitchFamily="34" charset="0"/>
                  </a:rPr>
                  <a:t>Lhokseumawe</a:t>
                </a:r>
                <a:endParaRPr lang="en-ZA" sz="1000" b="1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5270155" y="4778051"/>
                <a:ext cx="612000" cy="19462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ZA" sz="1000" b="1" dirty="0" smtClean="0">
                    <a:latin typeface="Arial" pitchFamily="34" charset="0"/>
                    <a:cs typeface="Arial" pitchFamily="34" charset="0"/>
                  </a:rPr>
                  <a:t>Malacca</a:t>
                </a:r>
                <a:endParaRPr lang="en-ZA" sz="1000" b="1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4167124" y="4602099"/>
                <a:ext cx="540000" cy="19462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ZA" sz="1000" b="1" dirty="0" smtClean="0">
                    <a:latin typeface="Arial" pitchFamily="34" charset="0"/>
                    <a:cs typeface="Arial" pitchFamily="34" charset="0"/>
                  </a:rPr>
                  <a:t>Galle</a:t>
                </a:r>
                <a:endParaRPr lang="en-ZA" sz="1000" b="1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3869952" y="4242058"/>
                <a:ext cx="540000" cy="19462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ZA" sz="1000" b="1" dirty="0" smtClean="0">
                    <a:latin typeface="Arial" pitchFamily="34" charset="0"/>
                    <a:cs typeface="Arial" pitchFamily="34" charset="0"/>
                  </a:rPr>
                  <a:t>Calicut</a:t>
                </a:r>
                <a:endParaRPr lang="en-ZA" sz="1000" b="1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4196964" y="3411290"/>
                <a:ext cx="1080000" cy="19462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ZA" sz="1000" b="1" dirty="0" smtClean="0">
                    <a:latin typeface="Arial" pitchFamily="34" charset="0"/>
                    <a:cs typeface="Arial" pitchFamily="34" charset="0"/>
                  </a:rPr>
                  <a:t>Chittagong</a:t>
                </a:r>
                <a:endParaRPr lang="en-ZA" sz="1000" b="1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4706440" y="4031887"/>
                <a:ext cx="1080000" cy="19462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ZA" sz="1000" b="1" dirty="0" err="1" smtClean="0">
                    <a:latin typeface="Arial" pitchFamily="34" charset="0"/>
                    <a:cs typeface="Arial" pitchFamily="34" charset="0"/>
                  </a:rPr>
                  <a:t>Ayatthaya</a:t>
                </a:r>
                <a:endParaRPr lang="en-ZA" sz="1000" b="1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2519840" y="3233948"/>
                <a:ext cx="612000" cy="19462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ZA" sz="1000" b="1" dirty="0" smtClean="0">
                    <a:latin typeface="Arial" pitchFamily="34" charset="0"/>
                    <a:cs typeface="Arial" pitchFamily="34" charset="0"/>
                  </a:rPr>
                  <a:t>Hormuz</a:t>
                </a:r>
                <a:endParaRPr lang="en-ZA" sz="1000" b="1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2339751" y="4026035"/>
                <a:ext cx="612000" cy="19462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ZA" sz="1000" b="1" dirty="0" err="1" smtClean="0">
                    <a:latin typeface="Arial" pitchFamily="34" charset="0"/>
                    <a:cs typeface="Arial" pitchFamily="34" charset="0"/>
                  </a:rPr>
                  <a:t>Mukalla</a:t>
                </a:r>
                <a:endParaRPr lang="en-ZA" sz="1000" b="1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1259632" y="3738004"/>
                <a:ext cx="612000" cy="19462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ZA" sz="1000" b="1" dirty="0" smtClean="0">
                    <a:latin typeface="Arial" pitchFamily="34" charset="0"/>
                    <a:cs typeface="Arial" pitchFamily="34" charset="0"/>
                  </a:rPr>
                  <a:t>Jeddah</a:t>
                </a:r>
                <a:endParaRPr lang="en-ZA" sz="1000" b="1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1552268" y="4815276"/>
                <a:ext cx="985381" cy="19462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ZA" sz="1000" b="1" dirty="0" smtClean="0">
                    <a:latin typeface="Arial" pitchFamily="34" charset="0"/>
                    <a:cs typeface="Arial" pitchFamily="34" charset="0"/>
                  </a:rPr>
                  <a:t>Mogadishu</a:t>
                </a:r>
                <a:endParaRPr lang="en-ZA" sz="1000" b="1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1314880" y="5213552"/>
                <a:ext cx="828000" cy="19462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ZA" sz="1000" b="1" dirty="0" smtClean="0">
                    <a:latin typeface="Arial" pitchFamily="34" charset="0"/>
                    <a:cs typeface="Arial" pitchFamily="34" charset="0"/>
                  </a:rPr>
                  <a:t>Mombasa</a:t>
                </a:r>
                <a:endParaRPr lang="en-ZA" sz="1000" b="1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1943752" y="4139058"/>
                <a:ext cx="396000" cy="19462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ZA" sz="1000" b="1" dirty="0" smtClean="0">
                    <a:latin typeface="Arial" pitchFamily="34" charset="0"/>
                    <a:cs typeface="Arial" pitchFamily="34" charset="0"/>
                  </a:rPr>
                  <a:t>Aden</a:t>
                </a:r>
                <a:endParaRPr lang="en-ZA" sz="10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4244628" y="3857628"/>
              <a:ext cx="756000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ZA" sz="1000" b="1" dirty="0" smtClean="0">
                  <a:latin typeface="Arial" pitchFamily="34" charset="0"/>
                  <a:cs typeface="Arial" pitchFamily="34" charset="0"/>
                </a:rPr>
                <a:t>Qui </a:t>
              </a:r>
              <a:r>
                <a:rPr lang="en-ZA" sz="1000" b="1" dirty="0" err="1" smtClean="0">
                  <a:latin typeface="Arial" pitchFamily="34" charset="0"/>
                  <a:cs typeface="Arial" pitchFamily="34" charset="0"/>
                </a:rPr>
                <a:t>Nhon</a:t>
              </a:r>
              <a:endParaRPr lang="en-ZA" sz="1000" b="1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555090" y="1643050"/>
            <a:ext cx="2329322" cy="3211860"/>
            <a:chOff x="6555090" y="1928802"/>
            <a:chExt cx="2329322" cy="3211860"/>
          </a:xfrm>
        </p:grpSpPr>
        <p:pic>
          <p:nvPicPr>
            <p:cNvPr id="33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555090" y="1928802"/>
              <a:ext cx="2177488" cy="23546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4" name="Subtitle 8"/>
            <p:cNvSpPr txBox="1">
              <a:spLocks/>
            </p:cNvSpPr>
            <p:nvPr/>
          </p:nvSpPr>
          <p:spPr>
            <a:xfrm>
              <a:off x="6572248" y="4354844"/>
              <a:ext cx="2143172" cy="78581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A Ming Dynasty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diagram of a 24-point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marine compass</a:t>
              </a:r>
              <a:endParaRPr kumimoji="0" lang="en-ZA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5" name="Text Box 4"/>
            <p:cNvSpPr txBox="1">
              <a:spLocks noChangeArrowheads="1"/>
            </p:cNvSpPr>
            <p:nvPr/>
          </p:nvSpPr>
          <p:spPr bwMode="auto">
            <a:xfrm>
              <a:off x="8715404" y="2806008"/>
              <a:ext cx="169008" cy="140881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vert270" wrap="non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lvl="0" fontAlgn="base">
                <a:spcBef>
                  <a:spcPct val="0"/>
                </a:spcBef>
                <a:spcAft>
                  <a:spcPts val="1000"/>
                </a:spcAft>
              </a:pPr>
              <a:r>
                <a:rPr kumimoji="0" lang="en-ZA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Source: </a:t>
              </a:r>
              <a:r>
                <a:rPr kumimoji="0" lang="en-ZA" sz="12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Gisling</a:t>
              </a:r>
              <a:endPara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0" y="6581001"/>
            <a:ext cx="17859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www.theanswer.co.za</a:t>
            </a:r>
            <a:endParaRPr lang="en-ZA" sz="12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821262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48681"/>
            <a:ext cx="7772400" cy="3051770"/>
          </a:xfrm>
        </p:spPr>
        <p:txBody>
          <a:bodyPr>
            <a:normAutofit/>
          </a:bodyPr>
          <a:lstStyle/>
          <a:p>
            <a:r>
              <a:rPr lang="en-ZA" dirty="0"/>
              <a:t/>
            </a:r>
            <a:br>
              <a:rPr lang="en-ZA" dirty="0"/>
            </a:br>
            <a:endParaRPr lang="en-ZA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5497" y="5857892"/>
            <a:ext cx="9108504" cy="360040"/>
          </a:xfrm>
        </p:spPr>
        <p:txBody>
          <a:bodyPr>
            <a:noAutofit/>
          </a:bodyPr>
          <a:lstStyle/>
          <a:p>
            <a:r>
              <a:rPr lang="en-ZA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 blue and white Ming vase showing scholars on the way to a gathering</a:t>
            </a: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6904462" y="2996952"/>
            <a:ext cx="331834" cy="266484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vert270" wrap="none" lIns="0" tIns="0" rIns="0" bIns="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en-ZA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Source: </a:t>
            </a:r>
            <a:r>
              <a:rPr kumimoji="0" lang="en-ZA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BrokenSphere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9" name="Picture 24" descr="Description: \\ANSWER1\Shared Documents\ANSWER 2011\Grade 10\Grade 10 History study guide\Pictures for source-based questions\Topic 1\Ming Dynasty\Ming Dynasty Vase with scholars on the way to a gathering Source BrokenSpher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21498" y="725650"/>
            <a:ext cx="4536503" cy="4935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100000" y="6581001"/>
            <a:ext cx="10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 smtClean="0">
                <a:latin typeface="Arial" pitchFamily="34" charset="0"/>
                <a:cs typeface="Arial" pitchFamily="34" charset="0"/>
              </a:rPr>
              <a:t>See page 7</a:t>
            </a:r>
            <a:endParaRPr lang="en-ZA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581001"/>
            <a:ext cx="17859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www.theanswer.co.za</a:t>
            </a:r>
            <a:endParaRPr lang="en-ZA" sz="12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073372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1838</TotalTime>
  <Words>1341</Words>
  <Application>Microsoft Office PowerPoint</Application>
  <PresentationFormat>On-screen Show (4:3)</PresentationFormat>
  <Paragraphs>488</Paragraphs>
  <Slides>67</Slides>
  <Notes>63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68" baseType="lpstr">
      <vt:lpstr>Office Theme</vt:lpstr>
      <vt:lpstr>TOPIC 1: THE WORLD AROUND 1600</vt:lpstr>
      <vt:lpstr>Slide 2</vt:lpstr>
      <vt:lpstr> </vt:lpstr>
      <vt:lpstr>Slide 4</vt:lpstr>
      <vt:lpstr>Slide 5</vt:lpstr>
      <vt:lpstr> </vt:lpstr>
      <vt:lpstr>Slide 7</vt:lpstr>
      <vt:lpstr>Slide 8</vt:lpstr>
      <vt:lpstr> </vt:lpstr>
      <vt:lpstr> </vt:lpstr>
      <vt:lpstr> </vt:lpstr>
      <vt:lpstr>Slide 12</vt:lpstr>
      <vt:lpstr> </vt:lpstr>
      <vt:lpstr>Mongols</vt:lpstr>
      <vt:lpstr>Timbuktu</vt:lpstr>
      <vt:lpstr>Slide 16</vt:lpstr>
      <vt:lpstr> </vt:lpstr>
      <vt:lpstr> </vt:lpstr>
      <vt:lpstr> </vt:lpstr>
      <vt:lpstr> </vt:lpstr>
      <vt:lpstr> </vt:lpstr>
      <vt:lpstr>Slide 22</vt:lpstr>
      <vt:lpstr>Slide 23</vt:lpstr>
      <vt:lpstr>Slide 24</vt:lpstr>
      <vt:lpstr>Slide 25</vt:lpstr>
      <vt:lpstr> </vt:lpstr>
      <vt:lpstr> </vt:lpstr>
      <vt:lpstr> </vt:lpstr>
      <vt:lpstr> </vt:lpstr>
      <vt:lpstr> </vt:lpstr>
      <vt:lpstr>Holy Roman Empire</vt:lpstr>
      <vt:lpstr> </vt:lpstr>
      <vt:lpstr> </vt:lpstr>
      <vt:lpstr> </vt:lpstr>
      <vt:lpstr> </vt:lpstr>
      <vt:lpstr>Slide 36</vt:lpstr>
      <vt:lpstr> </vt:lpstr>
      <vt:lpstr>Slide 38</vt:lpstr>
      <vt:lpstr> </vt:lpstr>
      <vt:lpstr> </vt:lpstr>
      <vt:lpstr> </vt:lpstr>
      <vt:lpstr> </vt:lpstr>
      <vt:lpstr> </vt:lpstr>
      <vt:lpstr> </vt:lpstr>
      <vt:lpstr> </vt:lpstr>
      <vt:lpstr> </vt:lpstr>
      <vt:lpstr>Slide 47</vt:lpstr>
      <vt:lpstr>Slide 48</vt:lpstr>
      <vt:lpstr>Slide 49</vt:lpstr>
      <vt:lpstr> </vt:lpstr>
      <vt:lpstr> </vt:lpstr>
      <vt:lpstr> </vt:lpstr>
      <vt:lpstr>Slide 53</vt:lpstr>
      <vt:lpstr> </vt:lpstr>
      <vt:lpstr> </vt:lpstr>
      <vt:lpstr> </vt:lpstr>
      <vt:lpstr>Slide 57</vt:lpstr>
      <vt:lpstr> </vt:lpstr>
      <vt:lpstr>Slide 59</vt:lpstr>
      <vt:lpstr>Slide 60</vt:lpstr>
      <vt:lpstr> </vt:lpstr>
      <vt:lpstr> </vt:lpstr>
      <vt:lpstr> </vt:lpstr>
      <vt:lpstr> </vt:lpstr>
      <vt:lpstr> </vt:lpstr>
      <vt:lpstr> </vt:lpstr>
      <vt:lpstr>Slide 67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Judy</dc:creator>
  <cp:lastModifiedBy>The Answer</cp:lastModifiedBy>
  <cp:revision>200</cp:revision>
  <dcterms:created xsi:type="dcterms:W3CDTF">2012-01-17T06:37:35Z</dcterms:created>
  <dcterms:modified xsi:type="dcterms:W3CDTF">2012-08-16T07:03:47Z</dcterms:modified>
</cp:coreProperties>
</file>